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Lst>
  <p:sldSz cy="30275200" cx="21383625"/>
  <p:notesSz cx="7559675" cy="10691800"/>
  <p:embeddedFontLst>
    <p:embeddedFont>
      <p:font typeface="Montserrat"/>
      <p:regular r:id="rId13"/>
      <p:bold r:id="rId14"/>
      <p:italic r:id="rId15"/>
      <p:boldItalic r:id="rId16"/>
    </p:embeddedFont>
    <p:embeddedFont>
      <p:font typeface="Montserrat Medium"/>
      <p:regular r:id="rId17"/>
      <p:bold r:id="rId18"/>
      <p:italic r:id="rId19"/>
      <p:boldItalic r:id="rId20"/>
    </p:embeddedFont>
    <p:embeddedFont>
      <p:font typeface="Montserrat Light"/>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778">
          <p15:clr>
            <a:srgbClr val="747775"/>
          </p15:clr>
        </p15:guide>
        <p15:guide id="2" pos="7120">
          <p15:clr>
            <a:srgbClr val="747775"/>
          </p15:clr>
        </p15:guide>
      </p15:sldGuideLst>
    </p:ext>
    <p:ext uri="GoogleSlidesCustomDataVersion2">
      <go:slidesCustomData xmlns:go="http://customooxmlschemas.google.com/" r:id="rId25" roundtripDataSignature="AMtx7mjMNLNIVjYzu9RdV4QJe8BJQfVXG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Vladimir Ivanov"/>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F3D0CF-5D83-43D9-909E-BCF7E1E5C384}">
  <a:tblStyle styleId="{8CF3D0CF-5D83-43D9-909E-BCF7E1E5C38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778" orient="horz"/>
        <p:guide pos="712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Medium-boldItalic.fntdata"/><Relationship Id="rId22" Type="http://schemas.openxmlformats.org/officeDocument/2006/relationships/font" Target="fonts/MontserratLight-bold.fntdata"/><Relationship Id="rId21" Type="http://schemas.openxmlformats.org/officeDocument/2006/relationships/font" Target="fonts/MontserratLight-regular.fntdata"/><Relationship Id="rId24" Type="http://schemas.openxmlformats.org/officeDocument/2006/relationships/font" Target="fonts/MontserratLight-boldItalic.fntdata"/><Relationship Id="rId23" Type="http://schemas.openxmlformats.org/officeDocument/2006/relationships/font" Target="fonts/Montserrat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5" Type="http://customschemas.google.com/relationships/presentationmetadata" Target="meta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font" Target="fonts/Montserrat-regular.fntdata"/><Relationship Id="rId12" Type="http://schemas.openxmlformats.org/officeDocument/2006/relationships/slide" Target="slides/slide5.xml"/><Relationship Id="rId15" Type="http://schemas.openxmlformats.org/officeDocument/2006/relationships/font" Target="fonts/Montserrat-italic.fntdata"/><Relationship Id="rId14" Type="http://schemas.openxmlformats.org/officeDocument/2006/relationships/font" Target="fonts/Montserrat-bold.fntdata"/><Relationship Id="rId17" Type="http://schemas.openxmlformats.org/officeDocument/2006/relationships/font" Target="fonts/MontserratMedium-regular.fntdata"/><Relationship Id="rId16" Type="http://schemas.openxmlformats.org/officeDocument/2006/relationships/font" Target="fonts/Montserrat-boldItalic.fntdata"/><Relationship Id="rId19" Type="http://schemas.openxmlformats.org/officeDocument/2006/relationships/font" Target="fonts/MontserratMedium-italic.fntdata"/><Relationship Id="rId18" Type="http://schemas.openxmlformats.org/officeDocument/2006/relationships/font" Target="fonts/MontserratMedium-bold.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6-29T13:07:52.674">
    <p:pos x="590" y="7625"/>
    <p:text>Прошу прощения за верстку. Тяжело было скомпановать все то, что должно присутствовать на постере</p:text>
    <p:extLst>
      <p:ext uri="{C676402C-5697-4E1C-873F-D02D1690AC5C}">
        <p15:threadingInfo timeZoneBias="0"/>
      </p:ext>
      <p:ext uri="http://customooxmlschemas.google.com/">
        <go:slidesCustomData xmlns:go="http://customooxmlschemas.google.com/" commentPostId="AAABQhZgnfk"/>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e7eba01f43_0_2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g2e7eba01f43_0_2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e8fd1e7db6_2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2e8fd1e7db6_2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e7eba01f43_0_8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2e7eba01f43_0_8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e8fd1e7db6_8_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2e8fd1e7db6_8_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e8fd1e7db6_17_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2e8fd1e7db6_17_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2" name="Shape 12"/>
        <p:cNvGrpSpPr/>
        <p:nvPr/>
      </p:nvGrpSpPr>
      <p:grpSpPr>
        <a:xfrm>
          <a:off x="0" y="0"/>
          <a:ext cx="0" cy="0"/>
          <a:chOff x="0" y="0"/>
          <a:chExt cx="0" cy="0"/>
        </a:xfrm>
      </p:grpSpPr>
      <p:sp>
        <p:nvSpPr>
          <p:cNvPr id="13" name="Google Shape;13;p3"/>
          <p:cNvSpPr txBox="1"/>
          <p:nvPr>
            <p:ph type="title"/>
          </p:nvPr>
        </p:nvSpPr>
        <p:spPr>
          <a:xfrm>
            <a:off x="1393200" y="1538640"/>
            <a:ext cx="18597240" cy="4935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3"/>
          <p:cNvSpPr txBox="1"/>
          <p:nvPr>
            <p:ph idx="1" type="subTitle"/>
          </p:nvPr>
        </p:nvSpPr>
        <p:spPr>
          <a:xfrm>
            <a:off x="1393200" y="7275600"/>
            <a:ext cx="18597240" cy="171421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2" name="Shape 42"/>
        <p:cNvGrpSpPr/>
        <p:nvPr/>
      </p:nvGrpSpPr>
      <p:grpSpPr>
        <a:xfrm>
          <a:off x="0" y="0"/>
          <a:ext cx="0" cy="0"/>
          <a:chOff x="0" y="0"/>
          <a:chExt cx="0" cy="0"/>
        </a:xfrm>
      </p:grpSpPr>
      <p:sp>
        <p:nvSpPr>
          <p:cNvPr id="43" name="Google Shape;43;p12"/>
          <p:cNvSpPr txBox="1"/>
          <p:nvPr>
            <p:ph type="title"/>
          </p:nvPr>
        </p:nvSpPr>
        <p:spPr>
          <a:xfrm>
            <a:off x="1393200" y="1538640"/>
            <a:ext cx="18597240" cy="4935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2"/>
          <p:cNvSpPr txBox="1"/>
          <p:nvPr>
            <p:ph idx="1" type="body"/>
          </p:nvPr>
        </p:nvSpPr>
        <p:spPr>
          <a:xfrm>
            <a:off x="1393200" y="7275600"/>
            <a:ext cx="18597240" cy="81766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12"/>
          <p:cNvSpPr txBox="1"/>
          <p:nvPr>
            <p:ph idx="2" type="body"/>
          </p:nvPr>
        </p:nvSpPr>
        <p:spPr>
          <a:xfrm>
            <a:off x="1393200" y="16229520"/>
            <a:ext cx="18597240" cy="81766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6" name="Shape 46"/>
        <p:cNvGrpSpPr/>
        <p:nvPr/>
      </p:nvGrpSpPr>
      <p:grpSpPr>
        <a:xfrm>
          <a:off x="0" y="0"/>
          <a:ext cx="0" cy="0"/>
          <a:chOff x="0" y="0"/>
          <a:chExt cx="0" cy="0"/>
        </a:xfrm>
      </p:grpSpPr>
      <p:sp>
        <p:nvSpPr>
          <p:cNvPr id="47" name="Google Shape;47;p13"/>
          <p:cNvSpPr txBox="1"/>
          <p:nvPr>
            <p:ph type="title"/>
          </p:nvPr>
        </p:nvSpPr>
        <p:spPr>
          <a:xfrm>
            <a:off x="1393200" y="1538640"/>
            <a:ext cx="18597240" cy="4935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3"/>
          <p:cNvSpPr txBox="1"/>
          <p:nvPr>
            <p:ph idx="1" type="body"/>
          </p:nvPr>
        </p:nvSpPr>
        <p:spPr>
          <a:xfrm>
            <a:off x="1393200" y="7275600"/>
            <a:ext cx="9075240" cy="81766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3"/>
          <p:cNvSpPr txBox="1"/>
          <p:nvPr>
            <p:ph idx="2" type="body"/>
          </p:nvPr>
        </p:nvSpPr>
        <p:spPr>
          <a:xfrm>
            <a:off x="10922760" y="7275600"/>
            <a:ext cx="9075240" cy="81766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3"/>
          <p:cNvSpPr txBox="1"/>
          <p:nvPr>
            <p:ph idx="3" type="body"/>
          </p:nvPr>
        </p:nvSpPr>
        <p:spPr>
          <a:xfrm>
            <a:off x="1393200" y="16229520"/>
            <a:ext cx="9075240" cy="81766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3"/>
          <p:cNvSpPr txBox="1"/>
          <p:nvPr>
            <p:ph idx="4" type="body"/>
          </p:nvPr>
        </p:nvSpPr>
        <p:spPr>
          <a:xfrm>
            <a:off x="10922760" y="16229520"/>
            <a:ext cx="9075240" cy="81766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2" name="Shape 52"/>
        <p:cNvGrpSpPr/>
        <p:nvPr/>
      </p:nvGrpSpPr>
      <p:grpSpPr>
        <a:xfrm>
          <a:off x="0" y="0"/>
          <a:ext cx="0" cy="0"/>
          <a:chOff x="0" y="0"/>
          <a:chExt cx="0" cy="0"/>
        </a:xfrm>
      </p:grpSpPr>
      <p:sp>
        <p:nvSpPr>
          <p:cNvPr id="53" name="Google Shape;53;p14"/>
          <p:cNvSpPr txBox="1"/>
          <p:nvPr>
            <p:ph type="title"/>
          </p:nvPr>
        </p:nvSpPr>
        <p:spPr>
          <a:xfrm>
            <a:off x="1393200" y="1538640"/>
            <a:ext cx="18597240" cy="4935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4"/>
          <p:cNvSpPr txBox="1"/>
          <p:nvPr>
            <p:ph idx="1" type="body"/>
          </p:nvPr>
        </p:nvSpPr>
        <p:spPr>
          <a:xfrm>
            <a:off x="1393200" y="7275600"/>
            <a:ext cx="5988240" cy="81766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4"/>
          <p:cNvSpPr txBox="1"/>
          <p:nvPr>
            <p:ph idx="2" type="body"/>
          </p:nvPr>
        </p:nvSpPr>
        <p:spPr>
          <a:xfrm>
            <a:off x="7681320" y="7275600"/>
            <a:ext cx="5988240" cy="81766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4"/>
          <p:cNvSpPr txBox="1"/>
          <p:nvPr>
            <p:ph idx="3" type="body"/>
          </p:nvPr>
        </p:nvSpPr>
        <p:spPr>
          <a:xfrm>
            <a:off x="13969440" y="7275600"/>
            <a:ext cx="5988240" cy="81766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4"/>
          <p:cNvSpPr txBox="1"/>
          <p:nvPr>
            <p:ph idx="4" type="body"/>
          </p:nvPr>
        </p:nvSpPr>
        <p:spPr>
          <a:xfrm>
            <a:off x="1393200" y="16229520"/>
            <a:ext cx="5988240" cy="81766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4"/>
          <p:cNvSpPr txBox="1"/>
          <p:nvPr>
            <p:ph idx="5" type="body"/>
          </p:nvPr>
        </p:nvSpPr>
        <p:spPr>
          <a:xfrm>
            <a:off x="7681320" y="16229520"/>
            <a:ext cx="5988240" cy="81766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4"/>
          <p:cNvSpPr txBox="1"/>
          <p:nvPr>
            <p:ph idx="6" type="body"/>
          </p:nvPr>
        </p:nvSpPr>
        <p:spPr>
          <a:xfrm>
            <a:off x="13969440" y="16229520"/>
            <a:ext cx="5988240" cy="81766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 name="Shape 16"/>
        <p:cNvGrpSpPr/>
        <p:nvPr/>
      </p:nvGrpSpPr>
      <p:grpSpPr>
        <a:xfrm>
          <a:off x="0" y="0"/>
          <a:ext cx="0" cy="0"/>
          <a:chOff x="0" y="0"/>
          <a:chExt cx="0" cy="0"/>
        </a:xfrm>
      </p:grpSpPr>
      <p:sp>
        <p:nvSpPr>
          <p:cNvPr id="17" name="Google Shape;17;p5"/>
          <p:cNvSpPr txBox="1"/>
          <p:nvPr>
            <p:ph type="title"/>
          </p:nvPr>
        </p:nvSpPr>
        <p:spPr>
          <a:xfrm>
            <a:off x="1393200" y="1538640"/>
            <a:ext cx="18597240" cy="4935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5"/>
          <p:cNvSpPr txBox="1"/>
          <p:nvPr>
            <p:ph idx="1" type="body"/>
          </p:nvPr>
        </p:nvSpPr>
        <p:spPr>
          <a:xfrm>
            <a:off x="1393200" y="7275600"/>
            <a:ext cx="18597240" cy="17142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9" name="Shape 19"/>
        <p:cNvGrpSpPr/>
        <p:nvPr/>
      </p:nvGrpSpPr>
      <p:grpSpPr>
        <a:xfrm>
          <a:off x="0" y="0"/>
          <a:ext cx="0" cy="0"/>
          <a:chOff x="0" y="0"/>
          <a:chExt cx="0" cy="0"/>
        </a:xfrm>
      </p:grpSpPr>
      <p:sp>
        <p:nvSpPr>
          <p:cNvPr id="20" name="Google Shape;20;p6"/>
          <p:cNvSpPr txBox="1"/>
          <p:nvPr>
            <p:ph type="title"/>
          </p:nvPr>
        </p:nvSpPr>
        <p:spPr>
          <a:xfrm>
            <a:off x="1393200" y="1538640"/>
            <a:ext cx="18597240" cy="4935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6"/>
          <p:cNvSpPr txBox="1"/>
          <p:nvPr>
            <p:ph idx="1" type="body"/>
          </p:nvPr>
        </p:nvSpPr>
        <p:spPr>
          <a:xfrm>
            <a:off x="1393200" y="7275600"/>
            <a:ext cx="9075240" cy="17142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 name="Google Shape;22;p6"/>
          <p:cNvSpPr txBox="1"/>
          <p:nvPr>
            <p:ph idx="2" type="body"/>
          </p:nvPr>
        </p:nvSpPr>
        <p:spPr>
          <a:xfrm>
            <a:off x="10922760" y="7275600"/>
            <a:ext cx="9075240" cy="17142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7"/>
          <p:cNvSpPr txBox="1"/>
          <p:nvPr>
            <p:ph type="title"/>
          </p:nvPr>
        </p:nvSpPr>
        <p:spPr>
          <a:xfrm>
            <a:off x="1393200" y="1538640"/>
            <a:ext cx="18597240" cy="4935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5" name="Shape 25"/>
        <p:cNvGrpSpPr/>
        <p:nvPr/>
      </p:nvGrpSpPr>
      <p:grpSpPr>
        <a:xfrm>
          <a:off x="0" y="0"/>
          <a:ext cx="0" cy="0"/>
          <a:chOff x="0" y="0"/>
          <a:chExt cx="0" cy="0"/>
        </a:xfrm>
      </p:grpSpPr>
      <p:sp>
        <p:nvSpPr>
          <p:cNvPr id="26" name="Google Shape;26;p8"/>
          <p:cNvSpPr txBox="1"/>
          <p:nvPr>
            <p:ph idx="1" type="subTitle"/>
          </p:nvPr>
        </p:nvSpPr>
        <p:spPr>
          <a:xfrm>
            <a:off x="1393200" y="1538640"/>
            <a:ext cx="18597240" cy="228780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7" name="Shape 27"/>
        <p:cNvGrpSpPr/>
        <p:nvPr/>
      </p:nvGrpSpPr>
      <p:grpSpPr>
        <a:xfrm>
          <a:off x="0" y="0"/>
          <a:ext cx="0" cy="0"/>
          <a:chOff x="0" y="0"/>
          <a:chExt cx="0" cy="0"/>
        </a:xfrm>
      </p:grpSpPr>
      <p:sp>
        <p:nvSpPr>
          <p:cNvPr id="28" name="Google Shape;28;p9"/>
          <p:cNvSpPr txBox="1"/>
          <p:nvPr>
            <p:ph type="title"/>
          </p:nvPr>
        </p:nvSpPr>
        <p:spPr>
          <a:xfrm>
            <a:off x="1393200" y="1538640"/>
            <a:ext cx="18597240" cy="4935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9"/>
          <p:cNvSpPr txBox="1"/>
          <p:nvPr>
            <p:ph idx="1" type="body"/>
          </p:nvPr>
        </p:nvSpPr>
        <p:spPr>
          <a:xfrm>
            <a:off x="1393200" y="7275600"/>
            <a:ext cx="9075240" cy="81766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9"/>
          <p:cNvSpPr txBox="1"/>
          <p:nvPr>
            <p:ph idx="2" type="body"/>
          </p:nvPr>
        </p:nvSpPr>
        <p:spPr>
          <a:xfrm>
            <a:off x="10922760" y="7275600"/>
            <a:ext cx="9075240" cy="17142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9"/>
          <p:cNvSpPr txBox="1"/>
          <p:nvPr>
            <p:ph idx="3" type="body"/>
          </p:nvPr>
        </p:nvSpPr>
        <p:spPr>
          <a:xfrm>
            <a:off x="1393200" y="16229520"/>
            <a:ext cx="9075240" cy="81766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2" name="Shape 32"/>
        <p:cNvGrpSpPr/>
        <p:nvPr/>
      </p:nvGrpSpPr>
      <p:grpSpPr>
        <a:xfrm>
          <a:off x="0" y="0"/>
          <a:ext cx="0" cy="0"/>
          <a:chOff x="0" y="0"/>
          <a:chExt cx="0" cy="0"/>
        </a:xfrm>
      </p:grpSpPr>
      <p:sp>
        <p:nvSpPr>
          <p:cNvPr id="33" name="Google Shape;33;p10"/>
          <p:cNvSpPr txBox="1"/>
          <p:nvPr>
            <p:ph type="title"/>
          </p:nvPr>
        </p:nvSpPr>
        <p:spPr>
          <a:xfrm>
            <a:off x="1393200" y="1538640"/>
            <a:ext cx="18597240" cy="4935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0"/>
          <p:cNvSpPr txBox="1"/>
          <p:nvPr>
            <p:ph idx="1" type="body"/>
          </p:nvPr>
        </p:nvSpPr>
        <p:spPr>
          <a:xfrm>
            <a:off x="1393200" y="7275600"/>
            <a:ext cx="9075240" cy="171421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10"/>
          <p:cNvSpPr txBox="1"/>
          <p:nvPr>
            <p:ph idx="2" type="body"/>
          </p:nvPr>
        </p:nvSpPr>
        <p:spPr>
          <a:xfrm>
            <a:off x="10922760" y="7275600"/>
            <a:ext cx="9075240" cy="81766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10"/>
          <p:cNvSpPr txBox="1"/>
          <p:nvPr>
            <p:ph idx="3" type="body"/>
          </p:nvPr>
        </p:nvSpPr>
        <p:spPr>
          <a:xfrm>
            <a:off x="10922760" y="16229520"/>
            <a:ext cx="9075240" cy="81766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7" name="Shape 37"/>
        <p:cNvGrpSpPr/>
        <p:nvPr/>
      </p:nvGrpSpPr>
      <p:grpSpPr>
        <a:xfrm>
          <a:off x="0" y="0"/>
          <a:ext cx="0" cy="0"/>
          <a:chOff x="0" y="0"/>
          <a:chExt cx="0" cy="0"/>
        </a:xfrm>
      </p:grpSpPr>
      <p:sp>
        <p:nvSpPr>
          <p:cNvPr id="38" name="Google Shape;38;p11"/>
          <p:cNvSpPr txBox="1"/>
          <p:nvPr>
            <p:ph type="title"/>
          </p:nvPr>
        </p:nvSpPr>
        <p:spPr>
          <a:xfrm>
            <a:off x="1393200" y="1538640"/>
            <a:ext cx="18597240" cy="4935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1"/>
          <p:cNvSpPr txBox="1"/>
          <p:nvPr>
            <p:ph idx="1" type="body"/>
          </p:nvPr>
        </p:nvSpPr>
        <p:spPr>
          <a:xfrm>
            <a:off x="1393200" y="7275600"/>
            <a:ext cx="9075240" cy="81766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11"/>
          <p:cNvSpPr txBox="1"/>
          <p:nvPr>
            <p:ph idx="2" type="body"/>
          </p:nvPr>
        </p:nvSpPr>
        <p:spPr>
          <a:xfrm>
            <a:off x="10922760" y="7275600"/>
            <a:ext cx="9075240" cy="81766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11"/>
          <p:cNvSpPr txBox="1"/>
          <p:nvPr>
            <p:ph idx="3" type="body"/>
          </p:nvPr>
        </p:nvSpPr>
        <p:spPr>
          <a:xfrm>
            <a:off x="1393200" y="16229520"/>
            <a:ext cx="18597240" cy="81766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8.png"/><Relationship Id="rId2" Type="http://schemas.openxmlformats.org/officeDocument/2006/relationships/image" Target="../media/image5.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pic>
        <p:nvPicPr>
          <p:cNvPr id="6" name="Google Shape;6;p2"/>
          <p:cNvPicPr preferRelativeResize="0"/>
          <p:nvPr/>
        </p:nvPicPr>
        <p:blipFill rotWithShape="1">
          <a:blip r:embed="rId1">
            <a:alphaModFix/>
          </a:blip>
          <a:srcRect b="0" l="0" r="0" t="0"/>
          <a:stretch/>
        </p:blipFill>
        <p:spPr>
          <a:xfrm rot="-5400000">
            <a:off x="-7187760" y="15237360"/>
            <a:ext cx="9612360" cy="2742480"/>
          </a:xfrm>
          <a:prstGeom prst="rect">
            <a:avLst/>
          </a:prstGeom>
          <a:noFill/>
          <a:ln>
            <a:noFill/>
          </a:ln>
        </p:spPr>
      </p:pic>
      <p:pic>
        <p:nvPicPr>
          <p:cNvPr id="7" name="Google Shape;7;p2"/>
          <p:cNvPicPr preferRelativeResize="0"/>
          <p:nvPr/>
        </p:nvPicPr>
        <p:blipFill rotWithShape="1">
          <a:blip r:embed="rId1">
            <a:alphaModFix/>
          </a:blip>
          <a:srcRect b="0" l="0" r="0" t="0"/>
          <a:stretch/>
        </p:blipFill>
        <p:spPr>
          <a:xfrm rot="5400000">
            <a:off x="18959760" y="15237000"/>
            <a:ext cx="9612360" cy="2742480"/>
          </a:xfrm>
          <a:prstGeom prst="rect">
            <a:avLst/>
          </a:prstGeom>
          <a:noFill/>
          <a:ln>
            <a:noFill/>
          </a:ln>
        </p:spPr>
      </p:pic>
      <p:pic>
        <p:nvPicPr>
          <p:cNvPr id="8" name="Google Shape;8;p2"/>
          <p:cNvPicPr preferRelativeResize="0"/>
          <p:nvPr/>
        </p:nvPicPr>
        <p:blipFill rotWithShape="1">
          <a:blip r:embed="rId2">
            <a:alphaModFix/>
          </a:blip>
          <a:srcRect b="0" l="0" r="0" t="0"/>
          <a:stretch/>
        </p:blipFill>
        <p:spPr>
          <a:xfrm>
            <a:off x="1284120" y="30257640"/>
            <a:ext cx="18814320" cy="1043280"/>
          </a:xfrm>
          <a:prstGeom prst="rect">
            <a:avLst/>
          </a:prstGeom>
          <a:noFill/>
          <a:ln>
            <a:noFill/>
          </a:ln>
        </p:spPr>
      </p:pic>
      <p:sp>
        <p:nvSpPr>
          <p:cNvPr id="9" name="Google Shape;9;p2"/>
          <p:cNvSpPr/>
          <p:nvPr/>
        </p:nvSpPr>
        <p:spPr>
          <a:xfrm>
            <a:off x="1284480" y="30642480"/>
            <a:ext cx="10331640" cy="85500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Clr>
                <a:srgbClr val="808080"/>
              </a:buClr>
              <a:buSzPts val="4880"/>
              <a:buFont typeface="Calibri"/>
              <a:buNone/>
            </a:pPr>
            <a:r>
              <a:rPr b="0" i="0" lang="ru-RU" sz="4880" u="none" cap="none" strike="noStrike">
                <a:solidFill>
                  <a:srgbClr val="808080"/>
                </a:solidFill>
                <a:latin typeface="Calibri"/>
                <a:ea typeface="Calibri"/>
                <a:cs typeface="Calibri"/>
                <a:sym typeface="Calibri"/>
              </a:rPr>
              <a:t>Template ID: hypotheticalocean  Size: 36x48</a:t>
            </a:r>
            <a:endParaRPr b="0" i="0" sz="4880" u="none" cap="none" strike="noStrike">
              <a:latin typeface="Arial"/>
              <a:ea typeface="Arial"/>
              <a:cs typeface="Arial"/>
              <a:sym typeface="Arial"/>
            </a:endParaRPr>
          </a:p>
        </p:txBody>
      </p:sp>
      <p:sp>
        <p:nvSpPr>
          <p:cNvPr id="10" name="Google Shape;10;p2"/>
          <p:cNvSpPr txBox="1"/>
          <p:nvPr>
            <p:ph type="title"/>
          </p:nvPr>
        </p:nvSpPr>
        <p:spPr>
          <a:xfrm>
            <a:off x="1393200" y="1538640"/>
            <a:ext cx="18597240" cy="49352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2"/>
          <p:cNvSpPr txBox="1"/>
          <p:nvPr>
            <p:ph idx="1" type="body"/>
          </p:nvPr>
        </p:nvSpPr>
        <p:spPr>
          <a:xfrm>
            <a:off x="1393200" y="7275600"/>
            <a:ext cx="18597240" cy="171421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4.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7.jpg"/><Relationship Id="rId7" Type="http://schemas.openxmlformats.org/officeDocument/2006/relationships/image" Target="../media/image9.png"/><Relationship Id="rId8" Type="http://schemas.openxmlformats.org/officeDocument/2006/relationships/image" Target="../media/image1.jpg"/></Relationships>
</file>

<file path=ppt/slides/_rels/slide2.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6.jp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36.jpg"/><Relationship Id="rId5" Type="http://schemas.openxmlformats.org/officeDocument/2006/relationships/image" Target="../media/image23.jpg"/><Relationship Id="rId6" Type="http://schemas.openxmlformats.org/officeDocument/2006/relationships/image" Target="../media/image44.jpg"/><Relationship Id="rId7" Type="http://schemas.openxmlformats.org/officeDocument/2006/relationships/image" Target="../media/image30.jpg"/><Relationship Id="rId8"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13.png"/><Relationship Id="rId9"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0.png"/><Relationship Id="rId7" Type="http://schemas.openxmlformats.org/officeDocument/2006/relationships/image" Target="../media/image20.png"/><Relationship Id="rId8" Type="http://schemas.openxmlformats.org/officeDocument/2006/relationships/image" Target="../media/image16.png"/></Relationships>
</file>

<file path=ppt/slides/_rels/slide4.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45.png"/><Relationship Id="rId13" Type="http://schemas.openxmlformats.org/officeDocument/2006/relationships/image" Target="../media/image24.png"/><Relationship Id="rId12"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8.png"/><Relationship Id="rId9" Type="http://schemas.openxmlformats.org/officeDocument/2006/relationships/image" Target="../media/image40.png"/><Relationship Id="rId15" Type="http://schemas.openxmlformats.org/officeDocument/2006/relationships/image" Target="../media/image26.png"/><Relationship Id="rId14" Type="http://schemas.openxmlformats.org/officeDocument/2006/relationships/image" Target="../media/image17.png"/><Relationship Id="rId17" Type="http://schemas.openxmlformats.org/officeDocument/2006/relationships/image" Target="../media/image3.png"/><Relationship Id="rId16" Type="http://schemas.openxmlformats.org/officeDocument/2006/relationships/image" Target="../media/image27.png"/><Relationship Id="rId5" Type="http://schemas.openxmlformats.org/officeDocument/2006/relationships/image" Target="../media/image12.png"/><Relationship Id="rId6" Type="http://schemas.openxmlformats.org/officeDocument/2006/relationships/image" Target="../media/image11.png"/><Relationship Id="rId18" Type="http://schemas.openxmlformats.org/officeDocument/2006/relationships/image" Target="../media/image2.png"/><Relationship Id="rId7" Type="http://schemas.openxmlformats.org/officeDocument/2006/relationships/image" Target="../media/image15.png"/><Relationship Id="rId8" Type="http://schemas.openxmlformats.org/officeDocument/2006/relationships/image" Target="../media/image29.png"/></Relationships>
</file>

<file path=ppt/slides/_rels/slide5.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39.png"/><Relationship Id="rId13" Type="http://schemas.openxmlformats.org/officeDocument/2006/relationships/image" Target="../media/image32.png"/><Relationship Id="rId12"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37.png"/><Relationship Id="rId15" Type="http://schemas.openxmlformats.org/officeDocument/2006/relationships/image" Target="../media/image35.png"/><Relationship Id="rId14" Type="http://schemas.openxmlformats.org/officeDocument/2006/relationships/image" Target="../media/image33.png"/><Relationship Id="rId17" Type="http://schemas.openxmlformats.org/officeDocument/2006/relationships/image" Target="../media/image47.png"/><Relationship Id="rId16" Type="http://schemas.openxmlformats.org/officeDocument/2006/relationships/image" Target="../media/image31.png"/><Relationship Id="rId5" Type="http://schemas.openxmlformats.org/officeDocument/2006/relationships/image" Target="../media/image38.png"/><Relationship Id="rId19" Type="http://schemas.openxmlformats.org/officeDocument/2006/relationships/image" Target="../media/image3.png"/><Relationship Id="rId6" Type="http://schemas.openxmlformats.org/officeDocument/2006/relationships/image" Target="../media/image42.png"/><Relationship Id="rId18" Type="http://schemas.openxmlformats.org/officeDocument/2006/relationships/image" Target="../media/image34.png"/><Relationship Id="rId7" Type="http://schemas.openxmlformats.org/officeDocument/2006/relationships/image" Target="../media/image41.png"/><Relationship Id="rId8"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 name="Shape 63"/>
        <p:cNvGrpSpPr/>
        <p:nvPr/>
      </p:nvGrpSpPr>
      <p:grpSpPr>
        <a:xfrm>
          <a:off x="0" y="0"/>
          <a:ext cx="0" cy="0"/>
          <a:chOff x="0" y="0"/>
          <a:chExt cx="0" cy="0"/>
        </a:xfrm>
      </p:grpSpPr>
      <p:pic>
        <p:nvPicPr>
          <p:cNvPr id="64" name="Google Shape;64;g2e7eba01f43_0_27"/>
          <p:cNvPicPr preferRelativeResize="0"/>
          <p:nvPr/>
        </p:nvPicPr>
        <p:blipFill>
          <a:blip r:embed="rId3">
            <a:alphaModFix/>
          </a:blip>
          <a:stretch>
            <a:fillRect/>
          </a:stretch>
        </p:blipFill>
        <p:spPr>
          <a:xfrm>
            <a:off x="-27050" y="-89825"/>
            <a:ext cx="21437723" cy="30380774"/>
          </a:xfrm>
          <a:prstGeom prst="rect">
            <a:avLst/>
          </a:prstGeom>
          <a:noFill/>
          <a:ln>
            <a:noFill/>
          </a:ln>
        </p:spPr>
      </p:pic>
      <p:sp>
        <p:nvSpPr>
          <p:cNvPr id="65" name="Google Shape;65;g2e7eba01f43_0_27"/>
          <p:cNvSpPr/>
          <p:nvPr/>
        </p:nvSpPr>
        <p:spPr>
          <a:xfrm>
            <a:off x="360360" y="29055960"/>
            <a:ext cx="20663700" cy="859200"/>
          </a:xfrm>
          <a:prstGeom prst="rect">
            <a:avLst/>
          </a:prstGeom>
          <a:solidFill>
            <a:srgbClr val="2350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g2e7eba01f43_0_27"/>
          <p:cNvSpPr/>
          <p:nvPr/>
        </p:nvSpPr>
        <p:spPr>
          <a:xfrm>
            <a:off x="3166100" y="540000"/>
            <a:ext cx="15456600" cy="1516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35078"/>
              </a:buClr>
              <a:buSzPts val="4400"/>
              <a:buFont typeface="Libre Baskerville"/>
              <a:buNone/>
            </a:pPr>
            <a:r>
              <a:rPr b="1" lang="ru-RU" sz="3600">
                <a:solidFill>
                  <a:srgbClr val="235078"/>
                </a:solidFill>
              </a:rPr>
              <a:t>ВОЗМОЖНОСТИ ОЦЕНКИ МАССЫ ПЕРВИЧНОГО ЯДРА </a:t>
            </a:r>
            <a:endParaRPr b="1" sz="3600">
              <a:solidFill>
                <a:srgbClr val="235078"/>
              </a:solidFill>
            </a:endParaRPr>
          </a:p>
          <a:p>
            <a:pPr indent="0" lvl="0" marL="0" marR="0" rtl="0" algn="ctr">
              <a:lnSpc>
                <a:spcPct val="100000"/>
              </a:lnSpc>
              <a:spcBef>
                <a:spcPts val="0"/>
              </a:spcBef>
              <a:spcAft>
                <a:spcPts val="0"/>
              </a:spcAft>
              <a:buClr>
                <a:srgbClr val="235078"/>
              </a:buClr>
              <a:buSzPts val="4400"/>
              <a:buFont typeface="Libre Baskerville"/>
              <a:buNone/>
            </a:pPr>
            <a:r>
              <a:rPr b="1" lang="ru-RU" sz="3600">
                <a:solidFill>
                  <a:srgbClr val="235078"/>
                </a:solidFill>
              </a:rPr>
              <a:t>ПО УГЛОВОМУ РАСПРЕДЕЛЕНИЮ ПРЯМОГО ЧЕРЕНКОВСКОГО СВЕТА ШАЛ КОМПАКТНЫМ ТЕЛЕСКОПОМ </a:t>
            </a:r>
            <a:endParaRPr b="1" sz="3600">
              <a:solidFill>
                <a:srgbClr val="235078"/>
              </a:solidFill>
            </a:endParaRPr>
          </a:p>
          <a:p>
            <a:pPr indent="0" lvl="0" marL="0" marR="0" rtl="0" algn="ctr">
              <a:lnSpc>
                <a:spcPct val="100000"/>
              </a:lnSpc>
              <a:spcBef>
                <a:spcPts val="0"/>
              </a:spcBef>
              <a:spcAft>
                <a:spcPts val="0"/>
              </a:spcAft>
              <a:buClr>
                <a:srgbClr val="235078"/>
              </a:buClr>
              <a:buSzPts val="4400"/>
              <a:buFont typeface="Libre Baskerville"/>
              <a:buNone/>
            </a:pPr>
            <a:r>
              <a:t/>
            </a:r>
            <a:endParaRPr b="1" sz="3600">
              <a:solidFill>
                <a:srgbClr val="235078"/>
              </a:solidFill>
            </a:endParaRPr>
          </a:p>
        </p:txBody>
      </p:sp>
      <p:sp>
        <p:nvSpPr>
          <p:cNvPr id="67" name="Google Shape;67;g2e7eba01f43_0_27"/>
          <p:cNvSpPr/>
          <p:nvPr/>
        </p:nvSpPr>
        <p:spPr>
          <a:xfrm>
            <a:off x="292100" y="2209675"/>
            <a:ext cx="18914100" cy="16296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235078"/>
              </a:buClr>
              <a:buSzPts val="1800"/>
              <a:buFont typeface="Montserrat"/>
              <a:buNone/>
            </a:pPr>
            <a:r>
              <a:rPr lang="ru-RU" sz="1800" u="sng">
                <a:solidFill>
                  <a:srgbClr val="235078"/>
                </a:solidFill>
                <a:latin typeface="Montserrat Medium"/>
                <a:ea typeface="Montserrat Medium"/>
                <a:cs typeface="Montserrat Medium"/>
                <a:sym typeface="Montserrat Medium"/>
              </a:rPr>
              <a:t>Н. Овчаренко</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a:t>
            </a:r>
            <a:br>
              <a:rPr lang="ru-RU" sz="1800">
                <a:solidFill>
                  <a:srgbClr val="235078"/>
                </a:solidFill>
                <a:latin typeface="Montserrat Medium"/>
                <a:ea typeface="Montserrat Medium"/>
                <a:cs typeface="Montserrat Medium"/>
                <a:sym typeface="Montserrat Medium"/>
              </a:rPr>
            </a:br>
            <a:r>
              <a:rPr lang="ru-RU" sz="1800">
                <a:solidFill>
                  <a:srgbClr val="235078"/>
                </a:solidFill>
                <a:latin typeface="Montserrat Medium"/>
                <a:ea typeface="Montserrat Medium"/>
                <a:cs typeface="Montserrat Medium"/>
                <a:sym typeface="Montserrat Medium"/>
              </a:rPr>
              <a:t>О. Черкесова</a:t>
            </a:r>
            <a:r>
              <a:rPr baseline="30000" lang="ru-RU" sz="1800">
                <a:solidFill>
                  <a:srgbClr val="235078"/>
                </a:solidFill>
                <a:latin typeface="Montserrat Medium"/>
                <a:ea typeface="Montserrat Medium"/>
                <a:cs typeface="Montserrat Medium"/>
                <a:sym typeface="Montserrat Medium"/>
              </a:rPr>
              <a:t>1,3</a:t>
            </a:r>
            <a:r>
              <a:rPr lang="ru-RU" sz="1800">
                <a:solidFill>
                  <a:srgbClr val="235078"/>
                </a:solidFill>
                <a:latin typeface="Montserrat Medium"/>
                <a:ea typeface="Montserrat Medium"/>
                <a:cs typeface="Montserrat Medium"/>
                <a:sym typeface="Montserrat Medium"/>
              </a:rPr>
              <a:t>, В. Галкин</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a:t>
            </a:r>
            <a:r>
              <a:rPr lang="ru-RU" sz="1800">
                <a:solidFill>
                  <a:srgbClr val="235078"/>
                </a:solidFill>
                <a:latin typeface="Montserrat Medium"/>
                <a:ea typeface="Montserrat Medium"/>
                <a:cs typeface="Montserrat Medium"/>
                <a:sym typeface="Montserrat Medium"/>
              </a:rPr>
              <a:t>К. Азра</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Е. Бонвеч</a:t>
            </a:r>
            <a:r>
              <a:rPr baseline="30000" lang="ru-RU" sz="1800">
                <a:solidFill>
                  <a:srgbClr val="235078"/>
                </a:solidFill>
                <a:latin typeface="Montserrat Medium"/>
                <a:ea typeface="Montserrat Medium"/>
                <a:cs typeface="Montserrat Medium"/>
                <a:sym typeface="Montserrat Medium"/>
              </a:rPr>
              <a:t>1</a:t>
            </a:r>
            <a:r>
              <a:rPr lang="ru-RU" sz="1800">
                <a:solidFill>
                  <a:srgbClr val="235078"/>
                </a:solidFill>
                <a:latin typeface="Montserrat Medium"/>
                <a:ea typeface="Montserrat Medium"/>
                <a:cs typeface="Montserrat Medium"/>
                <a:sym typeface="Montserrat Medium"/>
              </a:rPr>
              <a:t>, Д. Подгрудков</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Т. Роганова</a:t>
            </a:r>
            <a:r>
              <a:rPr baseline="30000" lang="ru-RU" sz="1800">
                <a:solidFill>
                  <a:srgbClr val="235078"/>
                </a:solidFill>
                <a:latin typeface="Montserrat Medium"/>
                <a:ea typeface="Montserrat Medium"/>
                <a:cs typeface="Montserrat Medium"/>
                <a:sym typeface="Montserrat Medium"/>
              </a:rPr>
              <a:t>1</a:t>
            </a:r>
            <a:r>
              <a:rPr lang="ru-RU" sz="1800">
                <a:solidFill>
                  <a:srgbClr val="235078"/>
                </a:solidFill>
                <a:latin typeface="Montserrat Medium"/>
                <a:ea typeface="Montserrat Medium"/>
                <a:cs typeface="Montserrat Medium"/>
                <a:sym typeface="Montserrat Medium"/>
              </a:rPr>
              <a:t>, Д. Чернов</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В. Иванов</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Т. Колодкин</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Е. Энтина</a:t>
            </a:r>
            <a:r>
              <a:rPr baseline="30000" lang="ru-RU" sz="1800">
                <a:solidFill>
                  <a:srgbClr val="235078"/>
                </a:solidFill>
                <a:latin typeface="Montserrat Medium"/>
                <a:ea typeface="Montserrat Medium"/>
                <a:cs typeface="Montserrat Medium"/>
                <a:sym typeface="Montserrat Medium"/>
              </a:rPr>
              <a:t>1</a:t>
            </a:r>
            <a:r>
              <a:rPr lang="ru-RU" sz="1800">
                <a:solidFill>
                  <a:srgbClr val="235078"/>
                </a:solidFill>
                <a:latin typeface="Montserrat Medium"/>
                <a:ea typeface="Montserrat Medium"/>
                <a:cs typeface="Montserrat Medium"/>
                <a:sym typeface="Montserrat Medium"/>
              </a:rPr>
              <a:t>, М.Зива</a:t>
            </a:r>
            <a:r>
              <a:rPr baseline="30000" lang="ru-RU" sz="1800">
                <a:solidFill>
                  <a:srgbClr val="235078"/>
                </a:solidFill>
                <a:latin typeface="Montserrat Medium"/>
                <a:ea typeface="Montserrat Medium"/>
                <a:cs typeface="Montserrat Medium"/>
                <a:sym typeface="Montserrat Medium"/>
              </a:rPr>
              <a:t>1,4</a:t>
            </a:r>
            <a:endParaRPr i="0" sz="2000" u="none" cap="none" strike="noStrike">
              <a:latin typeface="Montserrat Medium"/>
              <a:ea typeface="Montserrat Medium"/>
              <a:cs typeface="Montserrat Medium"/>
              <a:sym typeface="Montserrat Medium"/>
            </a:endParaRPr>
          </a:p>
          <a:p>
            <a:pPr indent="0" lvl="0" marL="1620000" rtl="0" algn="l">
              <a:spcBef>
                <a:spcPts val="400"/>
              </a:spcBef>
              <a:spcAft>
                <a:spcPts val="0"/>
              </a:spcAft>
              <a:buClr>
                <a:srgbClr val="235078"/>
              </a:buClr>
              <a:buSzPts val="1100"/>
              <a:buFont typeface="Montserrat"/>
              <a:buNone/>
            </a:pPr>
            <a:r>
              <a:rPr lang="ru-RU" sz="1600">
                <a:solidFill>
                  <a:srgbClr val="235078"/>
                </a:solidFill>
                <a:latin typeface="Montserrat Medium"/>
                <a:ea typeface="Montserrat Medium"/>
                <a:cs typeface="Montserrat Medium"/>
                <a:sym typeface="Montserrat Medium"/>
              </a:rPr>
              <a:t>1 Научно-исследовательский институт ядерной физики имени Д.В. Скобельцына, Московский государственный университет имени М.В. Ломоносова;</a:t>
            </a:r>
            <a:endParaRPr sz="1600">
              <a:solidFill>
                <a:schemeClr val="dk1"/>
              </a:solidFill>
              <a:latin typeface="Montserrat Medium"/>
              <a:ea typeface="Montserrat Medium"/>
              <a:cs typeface="Montserrat Medium"/>
              <a:sym typeface="Montserrat Medium"/>
            </a:endParaRPr>
          </a:p>
          <a:p>
            <a:pPr indent="0" lvl="0" marL="1620000" rtl="0" algn="l">
              <a:spcBef>
                <a:spcPts val="400"/>
              </a:spcBef>
              <a:spcAft>
                <a:spcPts val="0"/>
              </a:spcAft>
              <a:buClr>
                <a:srgbClr val="235078"/>
              </a:buClr>
              <a:buSzPts val="1100"/>
              <a:buFont typeface="Montserrat"/>
              <a:buNone/>
            </a:pPr>
            <a:r>
              <a:rPr lang="ru-RU" sz="1600">
                <a:solidFill>
                  <a:srgbClr val="235078"/>
                </a:solidFill>
                <a:latin typeface="Montserrat Medium"/>
                <a:ea typeface="Montserrat Medium"/>
                <a:cs typeface="Montserrat Medium"/>
                <a:sym typeface="Montserrat Medium"/>
              </a:rPr>
              <a:t>2 Физический факультет, Московский государственный университет имени М.В. Ломоносова;</a:t>
            </a:r>
            <a:endParaRPr sz="1600">
              <a:solidFill>
                <a:schemeClr val="dk1"/>
              </a:solidFill>
              <a:latin typeface="Montserrat Medium"/>
              <a:ea typeface="Montserrat Medium"/>
              <a:cs typeface="Montserrat Medium"/>
              <a:sym typeface="Montserrat Medium"/>
            </a:endParaRPr>
          </a:p>
          <a:p>
            <a:pPr indent="0" lvl="0" marL="1620000" rtl="0" algn="l">
              <a:spcBef>
                <a:spcPts val="400"/>
              </a:spcBef>
              <a:spcAft>
                <a:spcPts val="0"/>
              </a:spcAft>
              <a:buClr>
                <a:srgbClr val="235078"/>
              </a:buClr>
              <a:buSzPts val="1100"/>
              <a:buFont typeface="Montserrat"/>
              <a:buNone/>
            </a:pPr>
            <a:r>
              <a:rPr lang="ru-RU" sz="1600">
                <a:solidFill>
                  <a:srgbClr val="235078"/>
                </a:solidFill>
                <a:latin typeface="Montserrat Medium"/>
                <a:ea typeface="Montserrat Medium"/>
                <a:cs typeface="Montserrat Medium"/>
                <a:sym typeface="Montserrat Medium"/>
              </a:rPr>
              <a:t>3 Факультет космических исследований, Московский государственный университет имени М.В. Ломоносова;</a:t>
            </a:r>
            <a:endParaRPr sz="1600">
              <a:solidFill>
                <a:srgbClr val="235078"/>
              </a:solidFill>
              <a:latin typeface="Montserrat Medium"/>
              <a:ea typeface="Montserrat Medium"/>
              <a:cs typeface="Montserrat Medium"/>
              <a:sym typeface="Montserrat Medium"/>
            </a:endParaRPr>
          </a:p>
          <a:p>
            <a:pPr indent="0" lvl="0" marL="1620000" rtl="0" algn="l">
              <a:spcBef>
                <a:spcPts val="400"/>
              </a:spcBef>
              <a:spcAft>
                <a:spcPts val="0"/>
              </a:spcAft>
              <a:buClr>
                <a:srgbClr val="235078"/>
              </a:buClr>
              <a:buSzPts val="1100"/>
              <a:buFont typeface="Montserrat"/>
              <a:buNone/>
            </a:pPr>
            <a:r>
              <a:rPr lang="ru-RU" sz="1600">
                <a:solidFill>
                  <a:srgbClr val="235078"/>
                </a:solidFill>
                <a:latin typeface="Montserrat Medium"/>
                <a:ea typeface="Montserrat Medium"/>
                <a:cs typeface="Montserrat Medium"/>
                <a:sym typeface="Montserrat Medium"/>
              </a:rPr>
              <a:t>4 Факультет вычислительной математики и кибернетики, Московский государственный университет имени М.В. Ломоносова</a:t>
            </a:r>
            <a:endParaRPr sz="1500">
              <a:solidFill>
                <a:srgbClr val="235078"/>
              </a:solidFill>
              <a:latin typeface="Montserrat"/>
              <a:ea typeface="Montserrat"/>
              <a:cs typeface="Montserrat"/>
              <a:sym typeface="Montserrat"/>
            </a:endParaRPr>
          </a:p>
          <a:p>
            <a:pPr indent="0" lvl="0" marL="0" marR="0" rtl="0" algn="ctr">
              <a:lnSpc>
                <a:spcPct val="100000"/>
              </a:lnSpc>
              <a:spcBef>
                <a:spcPts val="400"/>
              </a:spcBef>
              <a:spcAft>
                <a:spcPts val="0"/>
              </a:spcAft>
              <a:buClr>
                <a:srgbClr val="235078"/>
              </a:buClr>
              <a:buSzPts val="1100"/>
              <a:buFont typeface="Montserrat"/>
              <a:buNone/>
            </a:pPr>
            <a:r>
              <a:t/>
            </a:r>
            <a:endParaRPr sz="1500">
              <a:solidFill>
                <a:srgbClr val="235078"/>
              </a:solidFill>
              <a:latin typeface="Montserrat"/>
              <a:ea typeface="Montserrat"/>
              <a:cs typeface="Montserrat"/>
              <a:sym typeface="Montserrat"/>
            </a:endParaRPr>
          </a:p>
          <a:p>
            <a:pPr indent="0" lvl="0" marL="0" marR="0" rtl="0" algn="ctr">
              <a:lnSpc>
                <a:spcPct val="100000"/>
              </a:lnSpc>
              <a:spcBef>
                <a:spcPts val="400"/>
              </a:spcBef>
              <a:spcAft>
                <a:spcPts val="0"/>
              </a:spcAft>
              <a:buClr>
                <a:srgbClr val="235078"/>
              </a:buClr>
              <a:buSzPts val="1100"/>
              <a:buFont typeface="Montserrat"/>
              <a:buNone/>
            </a:pPr>
            <a:r>
              <a:t/>
            </a:r>
            <a:endParaRPr sz="1100">
              <a:solidFill>
                <a:srgbClr val="235078"/>
              </a:solidFill>
              <a:latin typeface="Montserrat"/>
              <a:ea typeface="Montserrat"/>
              <a:cs typeface="Montserrat"/>
              <a:sym typeface="Montserrat"/>
            </a:endParaRPr>
          </a:p>
          <a:p>
            <a:pPr indent="0" lvl="0" marL="0" marR="0" rtl="0" algn="ctr">
              <a:lnSpc>
                <a:spcPct val="115000"/>
              </a:lnSpc>
              <a:spcBef>
                <a:spcPts val="839"/>
              </a:spcBef>
              <a:spcAft>
                <a:spcPts val="0"/>
              </a:spcAft>
              <a:buClr>
                <a:srgbClr val="235078"/>
              </a:buClr>
              <a:buSzPts val="1100"/>
              <a:buFont typeface="Montserrat"/>
              <a:buNone/>
            </a:pPr>
            <a:r>
              <a:t/>
            </a:r>
            <a:endParaRPr sz="1100">
              <a:solidFill>
                <a:srgbClr val="235078"/>
              </a:solidFill>
              <a:latin typeface="Montserrat"/>
              <a:ea typeface="Montserrat"/>
              <a:cs typeface="Montserrat"/>
              <a:sym typeface="Montserrat"/>
            </a:endParaRPr>
          </a:p>
        </p:txBody>
      </p:sp>
      <p:sp>
        <p:nvSpPr>
          <p:cNvPr id="68" name="Google Shape;68;g2e7eba01f43_0_27"/>
          <p:cNvSpPr/>
          <p:nvPr/>
        </p:nvSpPr>
        <p:spPr>
          <a:xfrm>
            <a:off x="873100" y="4503025"/>
            <a:ext cx="9285900" cy="2314500"/>
          </a:xfrm>
          <a:prstGeom prst="rect">
            <a:avLst/>
          </a:prstGeom>
          <a:noFill/>
          <a:ln>
            <a:noFill/>
          </a:ln>
        </p:spPr>
        <p:txBody>
          <a:bodyPr anchorCtr="0" anchor="t" bIns="34200" lIns="68400" spcFirstLastPara="1" rIns="68400" wrap="square" tIns="34200">
            <a:noAutofit/>
          </a:bodyPr>
          <a:lstStyle/>
          <a:p>
            <a:pPr indent="0" lvl="0" marL="0" rtl="0" algn="just">
              <a:spcBef>
                <a:spcPts val="0"/>
              </a:spcBef>
              <a:spcAft>
                <a:spcPts val="0"/>
              </a:spcAft>
              <a:buClr>
                <a:schemeClr val="dk1"/>
              </a:buClr>
              <a:buSzPts val="1100"/>
              <a:buFont typeface="Arial"/>
              <a:buNone/>
            </a:pPr>
            <a:r>
              <a:rPr lang="ru-RU" sz="1800">
                <a:latin typeface="Montserrat"/>
                <a:ea typeface="Montserrat"/>
                <a:cs typeface="Montserrat"/>
                <a:sym typeface="Montserrat"/>
              </a:rPr>
              <a:t>Исследуется возможность определения массы первичного ядра по угловому распределению черенковского света ШАЛ на высоте около 500 м над уровнем моря. Рассмотрен также простейший вариант детектора углового распределения прямого </a:t>
            </a:r>
            <a:r>
              <a:rPr lang="ru-RU" sz="1800">
                <a:solidFill>
                  <a:schemeClr val="dk1"/>
                </a:solidFill>
                <a:latin typeface="Montserrat"/>
                <a:ea typeface="Montserrat"/>
                <a:cs typeface="Montserrat"/>
                <a:sym typeface="Montserrat"/>
              </a:rPr>
              <a:t>света</a:t>
            </a:r>
            <a:r>
              <a:rPr lang="ru-RU" sz="1800">
                <a:latin typeface="Montserrat"/>
                <a:ea typeface="Montserrat"/>
                <a:cs typeface="Montserrat"/>
                <a:sym typeface="Montserrat"/>
              </a:rPr>
              <a:t> для проектируемой установки СФЕРА-3. В качестве характеристики, чувствительной к первичной массе, в обоих случаях используется длина углового распределения или его образа. Чувствительности к массе сравниваются с чувствительностью нижнего телескопа, регистрирующего отраженный от снега </a:t>
            </a:r>
            <a:r>
              <a:rPr lang="ru-RU" sz="1800">
                <a:solidFill>
                  <a:schemeClr val="dk1"/>
                </a:solidFill>
                <a:latin typeface="Montserrat"/>
                <a:ea typeface="Montserrat"/>
                <a:cs typeface="Montserrat"/>
                <a:sym typeface="Montserrat"/>
              </a:rPr>
              <a:t>свет</a:t>
            </a:r>
            <a:r>
              <a:rPr lang="ru-RU" sz="1800">
                <a:latin typeface="Montserrat"/>
                <a:ea typeface="Montserrat"/>
                <a:cs typeface="Montserrat"/>
                <a:sym typeface="Montserrat"/>
              </a:rPr>
              <a:t>.</a:t>
            </a:r>
            <a:endParaRPr sz="1800">
              <a:latin typeface="Montserrat"/>
              <a:ea typeface="Montserrat"/>
              <a:cs typeface="Montserrat"/>
              <a:sym typeface="Montserrat"/>
            </a:endParaRPr>
          </a:p>
        </p:txBody>
      </p:sp>
      <p:sp>
        <p:nvSpPr>
          <p:cNvPr id="69" name="Google Shape;69;g2e7eba01f43_0_27"/>
          <p:cNvSpPr/>
          <p:nvPr/>
        </p:nvSpPr>
        <p:spPr>
          <a:xfrm>
            <a:off x="933840" y="4078855"/>
            <a:ext cx="9289200" cy="440700"/>
          </a:xfrm>
          <a:prstGeom prst="rect">
            <a:avLst/>
          </a:prstGeom>
          <a:noFill/>
          <a:ln>
            <a:noFill/>
          </a:ln>
        </p:spPr>
        <p:txBody>
          <a:bodyPr anchorCtr="0" anchor="ctr" bIns="51475" lIns="102950" spcFirstLastPara="1" rIns="102950" wrap="square" tIns="54700">
            <a:noAutofit/>
          </a:bodyPr>
          <a:lstStyle/>
          <a:p>
            <a:pPr indent="0" lvl="0" marL="0" marR="0" rtl="0" algn="l">
              <a:lnSpc>
                <a:spcPct val="100000"/>
              </a:lnSpc>
              <a:spcBef>
                <a:spcPts val="0"/>
              </a:spcBef>
              <a:spcAft>
                <a:spcPts val="0"/>
              </a:spcAft>
              <a:buClr>
                <a:srgbClr val="1482A5"/>
              </a:buClr>
              <a:buSzPts val="2200"/>
              <a:buFont typeface="Libre Baskerville"/>
              <a:buNone/>
            </a:pPr>
            <a:r>
              <a:rPr b="1" i="0" lang="ru-RU" sz="2200" u="none" cap="none" strike="noStrike">
                <a:solidFill>
                  <a:srgbClr val="1482A5"/>
                </a:solidFill>
              </a:rPr>
              <a:t>Аннотация</a:t>
            </a:r>
            <a:endParaRPr i="0" sz="2200" u="none" cap="none" strike="noStrike"/>
          </a:p>
        </p:txBody>
      </p:sp>
      <p:sp>
        <p:nvSpPr>
          <p:cNvPr id="70" name="Google Shape;70;g2e7eba01f43_0_27"/>
          <p:cNvSpPr/>
          <p:nvPr/>
        </p:nvSpPr>
        <p:spPr>
          <a:xfrm>
            <a:off x="11176205" y="15034508"/>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i="0" lang="ru-RU" sz="2600" u="none" cap="none" strike="noStrike">
                <a:solidFill>
                  <a:srgbClr val="FFFFFF"/>
                </a:solidFill>
              </a:rPr>
              <a:t>Заключение</a:t>
            </a:r>
            <a:endParaRPr i="0" sz="2600" u="none" cap="none" strike="noStrike"/>
          </a:p>
        </p:txBody>
      </p:sp>
      <p:sp>
        <p:nvSpPr>
          <p:cNvPr id="71" name="Google Shape;71;g2e7eba01f43_0_27"/>
          <p:cNvSpPr/>
          <p:nvPr/>
        </p:nvSpPr>
        <p:spPr>
          <a:xfrm>
            <a:off x="859310" y="6856475"/>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i="0" lang="ru-RU" sz="2600" u="none" cap="none" strike="noStrike">
                <a:solidFill>
                  <a:srgbClr val="FFFFFF"/>
                </a:solidFill>
              </a:rPr>
              <a:t>Введение</a:t>
            </a:r>
            <a:endParaRPr i="0" sz="2600" u="none" cap="none" strike="noStrike"/>
          </a:p>
        </p:txBody>
      </p:sp>
      <p:sp>
        <p:nvSpPr>
          <p:cNvPr id="72" name="Google Shape;72;g2e7eba01f43_0_27"/>
          <p:cNvSpPr/>
          <p:nvPr/>
        </p:nvSpPr>
        <p:spPr>
          <a:xfrm>
            <a:off x="11206605" y="4220140"/>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i="0" lang="ru-RU" sz="2600" u="none" cap="none" strike="noStrike">
                <a:solidFill>
                  <a:srgbClr val="FFFFFF"/>
                </a:solidFill>
              </a:rPr>
              <a:t>Результаты</a:t>
            </a:r>
            <a:endParaRPr i="0" sz="2600" u="none" cap="none" strike="noStrike"/>
          </a:p>
        </p:txBody>
      </p:sp>
      <p:sp>
        <p:nvSpPr>
          <p:cNvPr id="73" name="Google Shape;73;g2e7eba01f43_0_27"/>
          <p:cNvSpPr/>
          <p:nvPr/>
        </p:nvSpPr>
        <p:spPr>
          <a:xfrm>
            <a:off x="933850" y="11545576"/>
            <a:ext cx="9113700" cy="10232400"/>
          </a:xfrm>
          <a:prstGeom prst="rect">
            <a:avLst/>
          </a:prstGeom>
          <a:noFill/>
          <a:ln>
            <a:noFill/>
          </a:ln>
        </p:spPr>
        <p:txBody>
          <a:bodyPr anchorCtr="0" anchor="t" bIns="45000" lIns="90000" spcFirstLastPara="1" rIns="90000" wrap="square" tIns="45000">
            <a:noAutofit/>
          </a:bodyPr>
          <a:lstStyle/>
          <a:p>
            <a:pPr indent="0" lvl="0" marL="0" rtl="0" algn="just">
              <a:spcBef>
                <a:spcPts val="0"/>
              </a:spcBef>
              <a:spcAft>
                <a:spcPts val="0"/>
              </a:spcAft>
              <a:buClr>
                <a:schemeClr val="dk1"/>
              </a:buClr>
              <a:buSzPts val="1100"/>
              <a:buFont typeface="Arial"/>
              <a:buNone/>
            </a:pPr>
            <a:r>
              <a:rPr lang="ru-RU" sz="1800">
                <a:latin typeface="Montserrat"/>
                <a:ea typeface="Montserrat"/>
                <a:cs typeface="Montserrat"/>
                <a:sym typeface="Montserrat"/>
              </a:rPr>
              <a:t>Угловые распределения </a:t>
            </a:r>
            <a:r>
              <a:rPr lang="ru-RU" sz="1800">
                <a:solidFill>
                  <a:schemeClr val="dk1"/>
                </a:solidFill>
                <a:latin typeface="Montserrat"/>
                <a:ea typeface="Montserrat"/>
                <a:cs typeface="Montserrat"/>
                <a:sym typeface="Montserrat"/>
              </a:rPr>
              <a:t>света</a:t>
            </a:r>
            <a:r>
              <a:rPr lang="ru-RU" sz="1800">
                <a:latin typeface="Montserrat"/>
                <a:ea typeface="Montserrat"/>
                <a:cs typeface="Montserrat"/>
                <a:sym typeface="Montserrat"/>
              </a:rPr>
              <a:t> получены с помощью кода CORSIKA [3].  Распределение задаётся на равномерной сетке 200×200 с ячейкой 0.25°×0.25° (superfine). В качестве параметра была выбрана длина большой оси распределения. Пятно в поле зрения детектора вытянуто и повёрнуто относительно осей детектора, и перед  анализом  необходимо  найти этот угол поворота. </a:t>
            </a:r>
            <a:r>
              <a:rPr lang="ru-RU" sz="1800">
                <a:latin typeface="Montserrat"/>
                <a:ea typeface="Montserrat"/>
                <a:cs typeface="Montserrat"/>
                <a:sym typeface="Montserrat"/>
              </a:rPr>
              <a:t>Далее  анализ проводился а) посредством расчёта первых и вторых моментов  распределения,  б) с  помощью  аппроксимации  какой-либо  двумерной модельной плотностью.</a:t>
            </a:r>
            <a:endParaRPr sz="1800">
              <a:latin typeface="Montserrat"/>
              <a:ea typeface="Montserrat"/>
              <a:cs typeface="Montserrat"/>
              <a:sym typeface="Montserrat"/>
            </a:endParaRPr>
          </a:p>
          <a:p>
            <a:pPr indent="360000" lvl="0" marL="0" rtl="0" algn="just">
              <a:spcBef>
                <a:spcPts val="0"/>
              </a:spcBef>
              <a:spcAft>
                <a:spcPts val="0"/>
              </a:spcAft>
              <a:buClr>
                <a:schemeClr val="dk1"/>
              </a:buClr>
              <a:buSzPts val="1100"/>
              <a:buFont typeface="Arial"/>
              <a:buNone/>
            </a:pPr>
            <a:r>
              <a:rPr lang="ru-RU" sz="1800">
                <a:latin typeface="Montserrat"/>
                <a:ea typeface="Montserrat"/>
                <a:cs typeface="Montserrat"/>
                <a:sym typeface="Montserrat"/>
              </a:rPr>
              <a:t>Для а) мы вводим порог — минимальное количество фотонов в ячейке для её рассмотрения  при вычислении  моментов.  Мы используем неско-</a:t>
            </a:r>
            <a:endParaRPr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rPr lang="ru-RU" sz="1800">
                <a:latin typeface="Montserrat"/>
                <a:ea typeface="Montserrat"/>
                <a:cs typeface="Montserrat"/>
                <a:sym typeface="Montserrat"/>
              </a:rPr>
              <a:t>лько значений абсолютного (конкретное число фотонов) и  относительно-</a:t>
            </a:r>
            <a:endParaRPr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rPr lang="ru-RU" sz="1800">
                <a:latin typeface="Montserrat"/>
                <a:ea typeface="Montserrat"/>
                <a:cs typeface="Montserrat"/>
                <a:sym typeface="Montserrat"/>
              </a:rPr>
              <a:t>го (доля от максимума данного распределения) порогов. После поворота </a:t>
            </a:r>
            <a:r>
              <a:rPr lang="ru-RU" sz="1800">
                <a:solidFill>
                  <a:schemeClr val="dk1"/>
                </a:solidFill>
                <a:latin typeface="Montserrat"/>
                <a:ea typeface="Montserrat"/>
                <a:cs typeface="Montserrat"/>
                <a:sym typeface="Montserrat"/>
              </a:rPr>
              <a:t>вычисляем  </a:t>
            </a:r>
            <a:r>
              <a:rPr lang="ru-RU" sz="1800">
                <a:latin typeface="Montserrat"/>
                <a:ea typeface="Montserrat"/>
                <a:cs typeface="Montserrat"/>
                <a:sym typeface="Montserrat"/>
              </a:rPr>
              <a:t>моменты распределения.   Для аппроксимации было исполь-</a:t>
            </a:r>
            <a:endParaRPr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rPr lang="ru-RU" sz="1800">
                <a:latin typeface="Montserrat"/>
                <a:ea typeface="Montserrat"/>
                <a:cs typeface="Montserrat"/>
                <a:sym typeface="Montserrat"/>
              </a:rPr>
              <a:t>зовано двумерное распределение Гаусса, в этом случае длина большой оси находится как корень из дисперсии. </a:t>
            </a:r>
            <a:endParaRPr sz="1800">
              <a:latin typeface="Montserrat"/>
              <a:ea typeface="Montserrat"/>
              <a:cs typeface="Montserrat"/>
              <a:sym typeface="Montserrat"/>
            </a:endParaRPr>
          </a:p>
          <a:p>
            <a:pPr indent="360000" lvl="0" marL="0" marR="0" rtl="0" algn="just">
              <a:lnSpc>
                <a:spcPct val="100000"/>
              </a:lnSpc>
              <a:spcBef>
                <a:spcPts val="0"/>
              </a:spcBef>
              <a:spcAft>
                <a:spcPts val="0"/>
              </a:spcAft>
              <a:buClr>
                <a:srgbClr val="000000"/>
              </a:buClr>
              <a:buSzPts val="1800"/>
              <a:buFont typeface="Montserrat Light"/>
              <a:buNone/>
            </a:pPr>
            <a:r>
              <a:rPr lang="ru-RU" sz="1800">
                <a:latin typeface="Montserrat"/>
                <a:ea typeface="Montserrat"/>
                <a:cs typeface="Montserrat"/>
                <a:sym typeface="Montserrat"/>
              </a:rPr>
              <a:t>Анализ образов производится аналогично анализу угловых распределений. Чувствительный к массе параметр – длина большой оси образа. Распределение длин большой оси в зависимости от массы первичной частицы – на рисунке 2. Чёрными линиями показаны границы разделения, при которых ошибки классификации (вероятности неверной классификации ядра в рамках пары) минимальны.</a:t>
            </a:r>
            <a:endParaRPr sz="1800">
              <a:latin typeface="Montserrat"/>
              <a:ea typeface="Montserrat"/>
              <a:cs typeface="Montserrat"/>
              <a:sym typeface="Montserrat"/>
            </a:endParaRPr>
          </a:p>
        </p:txBody>
      </p:sp>
      <p:sp>
        <p:nvSpPr>
          <p:cNvPr id="74" name="Google Shape;74;g2e7eba01f43_0_27"/>
          <p:cNvSpPr/>
          <p:nvPr/>
        </p:nvSpPr>
        <p:spPr>
          <a:xfrm>
            <a:off x="11163250" y="15665600"/>
            <a:ext cx="9372600" cy="3420000"/>
          </a:xfrm>
          <a:prstGeom prst="rect">
            <a:avLst/>
          </a:prstGeom>
          <a:noFill/>
          <a:ln>
            <a:noFill/>
          </a:ln>
        </p:spPr>
        <p:txBody>
          <a:bodyPr anchorCtr="0" anchor="t" bIns="45000" lIns="90000" spcFirstLastPara="1" rIns="90000" wrap="square" tIns="45000">
            <a:noAutofit/>
          </a:bodyPr>
          <a:lstStyle/>
          <a:p>
            <a:pPr indent="0" lvl="0" marL="0" rtl="0" algn="just">
              <a:spcBef>
                <a:spcPts val="0"/>
              </a:spcBef>
              <a:spcAft>
                <a:spcPts val="0"/>
              </a:spcAft>
              <a:buClr>
                <a:schemeClr val="dk1"/>
              </a:buClr>
              <a:buSzPts val="1100"/>
              <a:buFont typeface="Arial"/>
              <a:buNone/>
            </a:pPr>
            <a:r>
              <a:rPr lang="ru-RU" sz="1800">
                <a:latin typeface="Montserrat"/>
                <a:ea typeface="Montserrat"/>
                <a:cs typeface="Montserrat"/>
                <a:sym typeface="Montserrat"/>
              </a:rPr>
              <a:t>Угловое распределение </a:t>
            </a:r>
            <a:r>
              <a:rPr lang="ru-RU" sz="1800">
                <a:solidFill>
                  <a:schemeClr val="dk1"/>
                </a:solidFill>
                <a:latin typeface="Montserrat"/>
                <a:ea typeface="Montserrat"/>
                <a:cs typeface="Montserrat"/>
                <a:sym typeface="Montserrat"/>
              </a:rPr>
              <a:t>света</a:t>
            </a:r>
            <a:r>
              <a:rPr lang="ru-RU" sz="1800">
                <a:latin typeface="Montserrat"/>
                <a:ea typeface="Montserrat"/>
                <a:cs typeface="Montserrat"/>
                <a:sym typeface="Montserrat"/>
              </a:rPr>
              <a:t> чувствительно к массе первичной частицы. При использовании длины большой оси в качестве критерия можно разделить первичные частицы с ошибками классификации не большими, чем при использовании отражённого от снега </a:t>
            </a:r>
            <a:r>
              <a:rPr lang="ru-RU" sz="1800">
                <a:solidFill>
                  <a:schemeClr val="dk1"/>
                </a:solidFill>
                <a:latin typeface="Montserrat"/>
                <a:ea typeface="Montserrat"/>
                <a:cs typeface="Montserrat"/>
                <a:sym typeface="Montserrat"/>
              </a:rPr>
              <a:t>света</a:t>
            </a:r>
            <a:r>
              <a:rPr lang="ru-RU" sz="1800">
                <a:latin typeface="Montserrat"/>
                <a:ea typeface="Montserrat"/>
                <a:cs typeface="Montserrat"/>
                <a:sym typeface="Montserrat"/>
              </a:rPr>
              <a:t>.</a:t>
            </a:r>
            <a:endParaRPr sz="1800">
              <a:latin typeface="Montserrat"/>
              <a:ea typeface="Montserrat"/>
              <a:cs typeface="Montserrat"/>
              <a:sym typeface="Montserrat"/>
            </a:endParaRPr>
          </a:p>
          <a:p>
            <a:pPr indent="360000" lvl="0" marL="0" rtl="0" algn="just">
              <a:spcBef>
                <a:spcPts val="0"/>
              </a:spcBef>
              <a:spcAft>
                <a:spcPts val="0"/>
              </a:spcAft>
              <a:buClr>
                <a:schemeClr val="dk1"/>
              </a:buClr>
              <a:buSzPts val="1100"/>
              <a:buFont typeface="Arial"/>
              <a:buNone/>
            </a:pPr>
            <a:r>
              <a:rPr lang="ru-RU" sz="1800">
                <a:latin typeface="Montserrat"/>
                <a:ea typeface="Montserrat"/>
                <a:cs typeface="Montserrat"/>
                <a:sym typeface="Montserrat"/>
              </a:rPr>
              <a:t>Лучшие результаты даёт использование сетки superfine при сохранении углового распределения света в процессе моделирования ШАЛ по CORSIKA и использование абсолютного порога при обработке образов.</a:t>
            </a:r>
            <a:endParaRPr sz="1800">
              <a:latin typeface="Montserrat"/>
              <a:ea typeface="Montserrat"/>
              <a:cs typeface="Montserrat"/>
              <a:sym typeface="Montserrat"/>
            </a:endParaRPr>
          </a:p>
          <a:p>
            <a:pPr indent="360000" lvl="0" marL="0" rtl="0" algn="just">
              <a:spcBef>
                <a:spcPts val="0"/>
              </a:spcBef>
              <a:spcAft>
                <a:spcPts val="0"/>
              </a:spcAft>
              <a:buClr>
                <a:schemeClr val="dk1"/>
              </a:buClr>
              <a:buSzPts val="1100"/>
              <a:buFont typeface="Arial"/>
              <a:buNone/>
            </a:pPr>
            <a:r>
              <a:rPr lang="ru-RU" sz="1800">
                <a:latin typeface="Montserrat"/>
                <a:ea typeface="Montserrat"/>
                <a:cs typeface="Montserrat"/>
                <a:sym typeface="Montserrat"/>
              </a:rPr>
              <a:t>Для более качественного исследования образа следует использовать аппроксимацию </a:t>
            </a:r>
            <a:r>
              <a:rPr lang="ru-RU" sz="1800">
                <a:solidFill>
                  <a:schemeClr val="dk1"/>
                </a:solidFill>
                <a:latin typeface="Montserrat"/>
                <a:ea typeface="Montserrat"/>
                <a:cs typeface="Montserrat"/>
                <a:sym typeface="Montserrat"/>
              </a:rPr>
              <a:t>асимметричной </a:t>
            </a:r>
            <a:r>
              <a:rPr lang="ru-RU" sz="1800">
                <a:latin typeface="Montserrat"/>
                <a:ea typeface="Montserrat"/>
                <a:cs typeface="Montserrat"/>
                <a:sym typeface="Montserrat"/>
              </a:rPr>
              <a:t>функцией. Примеры такой функции на рисунке 4: 4а) (угловое распределение) нормальное распределение по x с помощью нормальной копулы соединено с гамма-распределением по y, 4б) (образ) с бета-распределением по y.</a:t>
            </a:r>
            <a:endParaRPr sz="1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8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Montserrat Light"/>
              <a:buNone/>
            </a:pPr>
            <a:r>
              <a:t/>
            </a:r>
            <a:endParaRPr sz="1800">
              <a:latin typeface="Montserrat"/>
              <a:ea typeface="Montserrat"/>
              <a:cs typeface="Montserrat"/>
              <a:sym typeface="Montserrat"/>
            </a:endParaRPr>
          </a:p>
        </p:txBody>
      </p:sp>
      <p:sp>
        <p:nvSpPr>
          <p:cNvPr id="75" name="Google Shape;75;g2e7eba01f43_0_27"/>
          <p:cNvSpPr/>
          <p:nvPr/>
        </p:nvSpPr>
        <p:spPr>
          <a:xfrm>
            <a:off x="11176200" y="4835450"/>
            <a:ext cx="9285900" cy="10074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Montserrat Light"/>
              <a:buNone/>
            </a:pPr>
            <a:r>
              <a:rPr b="1" lang="ru-RU" sz="1800">
                <a:latin typeface="Montserrat"/>
                <a:ea typeface="Montserrat"/>
                <a:cs typeface="Montserrat"/>
                <a:sym typeface="Montserrat"/>
              </a:rPr>
              <a:t>Характерные ошибки разделения по массам по характеристикам угловых распределений в точке</a:t>
            </a:r>
            <a:endParaRPr b="1" sz="18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Montserrat Light"/>
              <a:buNone/>
            </a:pPr>
            <a:r>
              <a:t/>
            </a:r>
            <a:endParaRPr b="1" sz="18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Montserrat Light"/>
              <a:buNone/>
            </a:pPr>
            <a:r>
              <a:t/>
            </a:r>
            <a:endParaRPr b="1" sz="18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Montserrat Light"/>
              <a:buNone/>
            </a:pPr>
            <a:r>
              <a:t/>
            </a:r>
            <a:endParaRPr b="1" sz="18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Montserrat Light"/>
              <a:buNone/>
            </a:pPr>
            <a:r>
              <a:t/>
            </a:r>
            <a:endParaRPr b="1" sz="18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Montserrat Light"/>
              <a:buNone/>
            </a:pPr>
            <a:r>
              <a:t/>
            </a:r>
            <a:endParaRPr b="1" sz="18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Montserrat Light"/>
              <a:buNone/>
            </a:pPr>
            <a:r>
              <a:t/>
            </a:r>
            <a:endParaRPr b="1" sz="18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Montserrat Light"/>
              <a:buNone/>
            </a:pPr>
            <a:r>
              <a:t/>
            </a:r>
            <a:endParaRPr b="1" sz="18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Montserrat Light"/>
              <a:buNone/>
            </a:pPr>
            <a:r>
              <a:t/>
            </a:r>
            <a:endParaRPr b="1" sz="18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Montserrat Light"/>
              <a:buNone/>
            </a:pPr>
            <a:r>
              <a:t/>
            </a:r>
            <a:endParaRPr b="1" sz="18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Montserrat Light"/>
              <a:buNone/>
            </a:pPr>
            <a:r>
              <a:t/>
            </a:r>
            <a:endParaRPr b="1" sz="18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Montserrat Light"/>
              <a:buNone/>
            </a:pPr>
            <a:r>
              <a:t/>
            </a:r>
            <a:endParaRPr b="1" sz="20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ru-RU" sz="1800">
                <a:latin typeface="Montserrat"/>
                <a:ea typeface="Montserrat"/>
                <a:cs typeface="Montserrat"/>
                <a:sym typeface="Montserrat"/>
              </a:rPr>
              <a:t>Характерные ошибки разделения по массам по характеристикам образа в точке</a:t>
            </a:r>
            <a:endParaRPr b="1"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Montserrat Light"/>
              <a:buNone/>
            </a:pPr>
            <a:r>
              <a:t/>
            </a:r>
            <a:endParaRPr b="1" sz="18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Montserrat Light"/>
              <a:buNone/>
            </a:pPr>
            <a:r>
              <a:t/>
            </a:r>
            <a:endParaRPr b="1" sz="18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Montserrat Light"/>
              <a:buNone/>
            </a:pPr>
            <a:r>
              <a:t/>
            </a:r>
            <a:endParaRPr b="1" sz="18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Montserrat Light"/>
              <a:buNone/>
            </a:pPr>
            <a:r>
              <a:t/>
            </a:r>
            <a:endParaRPr b="1" sz="18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Montserrat Light"/>
              <a:buNone/>
            </a:pPr>
            <a:r>
              <a:t/>
            </a:r>
            <a:endParaRPr b="1" sz="18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Montserrat Light"/>
              <a:buNone/>
            </a:pPr>
            <a:r>
              <a:t/>
            </a:r>
            <a:endParaRPr b="1" sz="1800">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Montserrat Light"/>
              <a:buNone/>
            </a:pPr>
            <a:r>
              <a:t/>
            </a:r>
            <a:endParaRPr b="1" sz="1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ru-RU" sz="1800">
                <a:solidFill>
                  <a:schemeClr val="dk1"/>
                </a:solidFill>
                <a:latin typeface="Montserrat"/>
                <a:ea typeface="Montserrat"/>
                <a:cs typeface="Montserrat"/>
                <a:sym typeface="Montserrat"/>
              </a:rPr>
              <a:t>Сравнение ошибок разделения первичных частиц по массе в зависимости от величины порога на разных сетках</a:t>
            </a:r>
            <a:endParaRPr b="1" sz="1800">
              <a:solidFill>
                <a:srgbClr val="FF000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rgbClr val="FF0000"/>
              </a:solidFill>
              <a:latin typeface="Montserrat"/>
              <a:ea typeface="Montserrat"/>
              <a:cs typeface="Montserrat"/>
              <a:sym typeface="Montserrat"/>
            </a:endParaRPr>
          </a:p>
        </p:txBody>
      </p:sp>
      <p:sp>
        <p:nvSpPr>
          <p:cNvPr id="76" name="Google Shape;76;g2e7eba01f43_0_27"/>
          <p:cNvSpPr/>
          <p:nvPr/>
        </p:nvSpPr>
        <p:spPr>
          <a:xfrm>
            <a:off x="11161205" y="23349263"/>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i="0" lang="ru-RU" sz="2600" u="none" cap="none" strike="noStrike">
                <a:solidFill>
                  <a:srgbClr val="FFFFFF"/>
                </a:solidFill>
              </a:rPr>
              <a:t>Благодарности</a:t>
            </a:r>
            <a:endParaRPr i="0" sz="2600" u="none" cap="none" strike="noStrike"/>
          </a:p>
        </p:txBody>
      </p:sp>
      <p:sp>
        <p:nvSpPr>
          <p:cNvPr id="77" name="Google Shape;77;g2e7eba01f43_0_27"/>
          <p:cNvSpPr/>
          <p:nvPr/>
        </p:nvSpPr>
        <p:spPr>
          <a:xfrm>
            <a:off x="11206600" y="24009850"/>
            <a:ext cx="9285900" cy="1516800"/>
          </a:xfrm>
          <a:prstGeom prst="rect">
            <a:avLst/>
          </a:prstGeom>
          <a:noFill/>
          <a:ln>
            <a:noFill/>
          </a:ln>
        </p:spPr>
        <p:txBody>
          <a:bodyPr anchorCtr="0" anchor="t" bIns="45000" lIns="90000" spcFirstLastPara="1" rIns="90000" wrap="square" tIns="45000">
            <a:noAutofit/>
          </a:bodyPr>
          <a:lstStyle/>
          <a:p>
            <a:pPr indent="457200" lvl="0" marL="0" marR="0" rtl="0" algn="just">
              <a:lnSpc>
                <a:spcPct val="100000"/>
              </a:lnSpc>
              <a:spcBef>
                <a:spcPts val="0"/>
              </a:spcBef>
              <a:spcAft>
                <a:spcPts val="0"/>
              </a:spcAft>
              <a:buClr>
                <a:srgbClr val="000000"/>
              </a:buClr>
              <a:buSzPts val="1800"/>
              <a:buFont typeface="Montserrat Light"/>
              <a:buNone/>
            </a:pPr>
            <a:r>
              <a:rPr lang="ru-RU" sz="1800">
                <a:latin typeface="Montserrat"/>
                <a:ea typeface="Montserrat"/>
                <a:cs typeface="Montserrat"/>
                <a:sym typeface="Montserrat"/>
              </a:rPr>
              <a:t>Работа выполнена с использованием оборудования Центра коллектив- ного пользования сверхвысокопроизводительными вычислительными ре- сурсами МГУ имени М.В. Ломоносова [4].</a:t>
            </a:r>
            <a:endParaRPr sz="1800">
              <a:latin typeface="Montserrat"/>
              <a:ea typeface="Montserrat"/>
              <a:cs typeface="Montserrat"/>
              <a:sym typeface="Montserrat"/>
            </a:endParaRPr>
          </a:p>
          <a:p>
            <a:pPr indent="457200" lvl="0" marL="0" marR="0" rtl="0" algn="just">
              <a:lnSpc>
                <a:spcPct val="100000"/>
              </a:lnSpc>
              <a:spcBef>
                <a:spcPts val="0"/>
              </a:spcBef>
              <a:spcAft>
                <a:spcPts val="0"/>
              </a:spcAft>
              <a:buClr>
                <a:srgbClr val="000000"/>
              </a:buClr>
              <a:buSzPts val="1800"/>
              <a:buFont typeface="Montserrat Light"/>
              <a:buNone/>
            </a:pPr>
            <a:r>
              <a:rPr lang="ru-RU" sz="1800">
                <a:latin typeface="Montserrat"/>
                <a:ea typeface="Montserrat"/>
                <a:cs typeface="Montserrat"/>
                <a:sym typeface="Montserrat"/>
              </a:rPr>
              <a:t>Исследование выполнено за счет гранта Российского научного фонда No 23-72-00006. rscf.ru/project/23-72-00006/</a:t>
            </a:r>
            <a:endParaRPr sz="1800">
              <a:latin typeface="Montserrat"/>
              <a:ea typeface="Montserrat"/>
              <a:cs typeface="Montserrat"/>
              <a:sym typeface="Montserrat"/>
            </a:endParaRPr>
          </a:p>
        </p:txBody>
      </p:sp>
      <p:sp>
        <p:nvSpPr>
          <p:cNvPr id="78" name="Google Shape;78;g2e7eba01f43_0_27"/>
          <p:cNvSpPr txBox="1"/>
          <p:nvPr/>
        </p:nvSpPr>
        <p:spPr>
          <a:xfrm>
            <a:off x="14879350" y="3291250"/>
            <a:ext cx="6039600" cy="364800"/>
          </a:xfrm>
          <a:prstGeom prst="rect">
            <a:avLst/>
          </a:prstGeom>
          <a:noFill/>
          <a:ln>
            <a:noFill/>
          </a:ln>
        </p:spPr>
        <p:txBody>
          <a:bodyPr anchorCtr="0" anchor="t" bIns="45000" lIns="90000" spcFirstLastPara="1" rIns="90000" wrap="square" tIns="45000">
            <a:noAutofit/>
          </a:bodyPr>
          <a:lstStyle/>
          <a:p>
            <a:pPr indent="0" lvl="0" marL="0" marR="0" rtl="0" algn="r">
              <a:spcBef>
                <a:spcPts val="0"/>
              </a:spcBef>
              <a:spcAft>
                <a:spcPts val="0"/>
              </a:spcAft>
              <a:buNone/>
            </a:pPr>
            <a:r>
              <a:rPr b="0" i="0" lang="ru-RU" sz="1810" u="none" cap="none" strike="noStrike">
                <a:latin typeface="Arial"/>
                <a:ea typeface="Arial"/>
                <a:cs typeface="Arial"/>
                <a:sym typeface="Arial"/>
              </a:rPr>
              <a:t>ID: </a:t>
            </a:r>
            <a:r>
              <a:rPr lang="ru-RU" sz="1810"/>
              <a:t>03</a:t>
            </a:r>
            <a:r>
              <a:rPr b="0" i="0" lang="ru-RU" sz="1810" u="none" cap="none" strike="noStrike">
                <a:latin typeface="Arial"/>
                <a:ea typeface="Arial"/>
                <a:cs typeface="Arial"/>
                <a:sym typeface="Arial"/>
              </a:rPr>
              <a:t>0. E-mail: </a:t>
            </a:r>
            <a:r>
              <a:rPr lang="ru-RU" sz="1810"/>
              <a:t>ovcharenko.no19@physics.msu.ru</a:t>
            </a:r>
            <a:endParaRPr b="0" sz="1810" strike="noStrike">
              <a:latin typeface="Arial"/>
              <a:ea typeface="Arial"/>
              <a:cs typeface="Arial"/>
              <a:sym typeface="Arial"/>
            </a:endParaRPr>
          </a:p>
        </p:txBody>
      </p:sp>
      <p:pic>
        <p:nvPicPr>
          <p:cNvPr id="79" name="Google Shape;79;g2e7eba01f43_0_27"/>
          <p:cNvPicPr preferRelativeResize="0"/>
          <p:nvPr/>
        </p:nvPicPr>
        <p:blipFill>
          <a:blip r:embed="rId4">
            <a:alphaModFix/>
          </a:blip>
          <a:stretch>
            <a:fillRect/>
          </a:stretch>
        </p:blipFill>
        <p:spPr>
          <a:xfrm>
            <a:off x="18476550" y="628650"/>
            <a:ext cx="2365875" cy="2365875"/>
          </a:xfrm>
          <a:prstGeom prst="rect">
            <a:avLst/>
          </a:prstGeom>
          <a:noFill/>
          <a:ln>
            <a:noFill/>
          </a:ln>
        </p:spPr>
      </p:pic>
      <p:sp>
        <p:nvSpPr>
          <p:cNvPr id="80" name="Google Shape;80;g2e7eba01f43_0_27"/>
          <p:cNvSpPr txBox="1"/>
          <p:nvPr/>
        </p:nvSpPr>
        <p:spPr>
          <a:xfrm>
            <a:off x="10050475" y="29310550"/>
            <a:ext cx="109728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600"/>
              </a:spcAft>
              <a:buClr>
                <a:schemeClr val="dk1"/>
              </a:buClr>
              <a:buSzPts val="1100"/>
              <a:buFont typeface="Arial"/>
              <a:buNone/>
            </a:pPr>
            <a:r>
              <a:rPr lang="ru-RU" sz="2200">
                <a:solidFill>
                  <a:srgbClr val="8CD23C"/>
                </a:solidFill>
              </a:rPr>
              <a:t>38 Всероссийская конференция по космическим лучам. Москва, 1-5 июля 2024 г.</a:t>
            </a:r>
            <a:endParaRPr sz="2400">
              <a:solidFill>
                <a:srgbClr val="8CD23C"/>
              </a:solidFill>
            </a:endParaRPr>
          </a:p>
        </p:txBody>
      </p:sp>
      <p:pic>
        <p:nvPicPr>
          <p:cNvPr id="81" name="Google Shape;81;g2e7eba01f43_0_27"/>
          <p:cNvPicPr preferRelativeResize="0"/>
          <p:nvPr/>
        </p:nvPicPr>
        <p:blipFill rotWithShape="1">
          <a:blip r:embed="rId5">
            <a:alphaModFix/>
          </a:blip>
          <a:srcRect b="0" l="600" r="-599" t="0"/>
          <a:stretch/>
        </p:blipFill>
        <p:spPr>
          <a:xfrm>
            <a:off x="6976100" y="7528375"/>
            <a:ext cx="3166725" cy="3248100"/>
          </a:xfrm>
          <a:prstGeom prst="rect">
            <a:avLst/>
          </a:prstGeom>
          <a:noFill/>
          <a:ln>
            <a:noFill/>
          </a:ln>
        </p:spPr>
      </p:pic>
      <p:graphicFrame>
        <p:nvGraphicFramePr>
          <p:cNvPr id="82" name="Google Shape;82;g2e7eba01f43_0_27"/>
          <p:cNvGraphicFramePr/>
          <p:nvPr/>
        </p:nvGraphicFramePr>
        <p:xfrm>
          <a:off x="11302450" y="5423888"/>
          <a:ext cx="3000000" cy="3000000"/>
        </p:xfrm>
        <a:graphic>
          <a:graphicData uri="http://schemas.openxmlformats.org/drawingml/2006/table">
            <a:tbl>
              <a:tblPr>
                <a:noFill/>
                <a:tableStyleId>{8CF3D0CF-5D83-43D9-909E-BCF7E1E5C384}</a:tableStyleId>
              </a:tblPr>
              <a:tblGrid>
                <a:gridCol w="1857675"/>
                <a:gridCol w="1267125"/>
                <a:gridCol w="1486200"/>
                <a:gridCol w="1419525"/>
                <a:gridCol w="1486200"/>
                <a:gridCol w="1457625"/>
              </a:tblGrid>
              <a:tr h="381000">
                <a:tc gridSpan="2" rowSpan="2">
                  <a:txBody>
                    <a:bodyPr/>
                    <a:lstStyle/>
                    <a:p>
                      <a:pPr indent="0" lvl="0" marL="0" rtl="0" algn="ctr">
                        <a:spcBef>
                          <a:spcPts val="0"/>
                        </a:spcBef>
                        <a:spcAft>
                          <a:spcPts val="0"/>
                        </a:spcAft>
                        <a:buNone/>
                      </a:pPr>
                      <a:r>
                        <a:rPr lang="ru-RU" sz="1600">
                          <a:latin typeface="Montserrat"/>
                          <a:ea typeface="Montserrat"/>
                          <a:cs typeface="Montserrat"/>
                          <a:sym typeface="Montserrat"/>
                        </a:rPr>
                        <a:t>метод</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hMerge="1"/>
                <a:tc gridSpan="2">
                  <a:txBody>
                    <a:bodyPr/>
                    <a:lstStyle/>
                    <a:p>
                      <a:pPr indent="0" lvl="0" marL="0" rtl="0" algn="ctr">
                        <a:spcBef>
                          <a:spcPts val="0"/>
                        </a:spcBef>
                        <a:spcAft>
                          <a:spcPts val="0"/>
                        </a:spcAft>
                        <a:buNone/>
                      </a:pPr>
                      <a:r>
                        <a:rPr lang="ru-RU" sz="1600">
                          <a:latin typeface="Montserrat"/>
                          <a:ea typeface="Montserrat"/>
                          <a:cs typeface="Montserrat"/>
                          <a:sym typeface="Montserrat"/>
                        </a:rPr>
                        <a:t>p-N</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ru-RU" sz="1600">
                          <a:latin typeface="Montserrat"/>
                          <a:ea typeface="Montserrat"/>
                          <a:cs typeface="Montserrat"/>
                          <a:sym typeface="Montserrat"/>
                        </a:rPr>
                        <a:t>N-Fe</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381000">
                <a:tc gridSpan="2" vMerge="1"/>
                <a:tc hMerge="1" vMerge="1"/>
                <a:tc>
                  <a:txBody>
                    <a:bodyPr/>
                    <a:lstStyle/>
                    <a:p>
                      <a:pPr indent="0" lvl="0" marL="0" rtl="0" algn="ctr">
                        <a:spcBef>
                          <a:spcPts val="0"/>
                        </a:spcBef>
                        <a:spcAft>
                          <a:spcPts val="0"/>
                        </a:spcAft>
                        <a:buNone/>
                      </a:pPr>
                      <a:r>
                        <a:rPr lang="ru-RU" sz="1600">
                          <a:latin typeface="Montserrat"/>
                          <a:ea typeface="Montserrat"/>
                          <a:cs typeface="Montserrat"/>
                          <a:sym typeface="Montserrat"/>
                        </a:rPr>
                        <a:t>ошибка p</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ошибка</a:t>
                      </a:r>
                      <a:r>
                        <a:rPr lang="ru-RU" sz="1600">
                          <a:latin typeface="Montserrat"/>
                          <a:ea typeface="Montserrat"/>
                          <a:cs typeface="Montserrat"/>
                          <a:sym typeface="Montserrat"/>
                        </a:rPr>
                        <a:t> N</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ошибка N</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ошибка Fe</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rowSpan="2">
                  <a:txBody>
                    <a:bodyPr/>
                    <a:lstStyle/>
                    <a:p>
                      <a:pPr indent="0" lvl="0" marL="0" rtl="0" algn="ctr">
                        <a:spcBef>
                          <a:spcPts val="0"/>
                        </a:spcBef>
                        <a:spcAft>
                          <a:spcPts val="0"/>
                        </a:spcAft>
                        <a:buNone/>
                      </a:pPr>
                      <a:r>
                        <a:rPr lang="ru-RU" sz="1600">
                          <a:latin typeface="Montserrat"/>
                          <a:ea typeface="Montserrat"/>
                          <a:cs typeface="Montserrat"/>
                          <a:sym typeface="Montserrat"/>
                        </a:rPr>
                        <a:t>абсолютный порог</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3 фотона</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0.23</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0.24</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0.19</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0.26</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vMerge="1"/>
                <a:tc>
                  <a:txBody>
                    <a:bodyPr/>
                    <a:lstStyle/>
                    <a:p>
                      <a:pPr indent="0" lvl="0" marL="0" rtl="0" algn="ctr">
                        <a:spcBef>
                          <a:spcPts val="0"/>
                        </a:spcBef>
                        <a:spcAft>
                          <a:spcPts val="0"/>
                        </a:spcAft>
                        <a:buNone/>
                      </a:pPr>
                      <a:r>
                        <a:rPr lang="ru-RU" sz="1600">
                          <a:latin typeface="Montserrat"/>
                          <a:ea typeface="Montserrat"/>
                          <a:cs typeface="Montserrat"/>
                          <a:sym typeface="Montserrat"/>
                        </a:rPr>
                        <a:t>5 фотонов</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0.22</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0.28</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0.24</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0.23</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rowSpan="2">
                  <a:txBody>
                    <a:bodyPr/>
                    <a:lstStyle/>
                    <a:p>
                      <a:pPr indent="0" lvl="0" marL="0" rtl="0" algn="ctr">
                        <a:spcBef>
                          <a:spcPts val="0"/>
                        </a:spcBef>
                        <a:spcAft>
                          <a:spcPts val="0"/>
                        </a:spcAft>
                        <a:buNone/>
                      </a:pPr>
                      <a:r>
                        <a:rPr lang="ru-RU" sz="1600">
                          <a:latin typeface="Montserrat"/>
                          <a:ea typeface="Montserrat"/>
                          <a:cs typeface="Montserrat"/>
                          <a:sym typeface="Montserrat"/>
                        </a:rPr>
                        <a:t>относительный порог</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1%</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0.34</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0.34</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0.39</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0.38</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vMerge="1"/>
                <a:tc>
                  <a:txBody>
                    <a:bodyPr/>
                    <a:lstStyle/>
                    <a:p>
                      <a:pPr indent="0" lvl="0" marL="0" rtl="0" algn="ctr">
                        <a:spcBef>
                          <a:spcPts val="0"/>
                        </a:spcBef>
                        <a:spcAft>
                          <a:spcPts val="0"/>
                        </a:spcAft>
                        <a:buNone/>
                      </a:pPr>
                      <a:r>
                        <a:rPr lang="ru-RU" sz="1600">
                          <a:latin typeface="Montserrat"/>
                          <a:ea typeface="Montserrat"/>
                          <a:cs typeface="Montserrat"/>
                          <a:sym typeface="Montserrat"/>
                        </a:rPr>
                        <a:t>3%</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0.37</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0.36</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0.27</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0.33</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gridSpan="2">
                  <a:txBody>
                    <a:bodyPr/>
                    <a:lstStyle/>
                    <a:p>
                      <a:pPr indent="0" lvl="0" marL="0" rtl="0" algn="ctr">
                        <a:spcBef>
                          <a:spcPts val="0"/>
                        </a:spcBef>
                        <a:spcAft>
                          <a:spcPts val="0"/>
                        </a:spcAft>
                        <a:buNone/>
                      </a:pPr>
                      <a:r>
                        <a:rPr lang="ru-RU" sz="1600">
                          <a:latin typeface="Montserrat"/>
                          <a:ea typeface="Montserrat"/>
                          <a:cs typeface="Montserrat"/>
                          <a:sym typeface="Montserrat"/>
                        </a:rPr>
                        <a:t>аппроксимация</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rtl="0" algn="ctr">
                        <a:spcBef>
                          <a:spcPts val="0"/>
                        </a:spcBef>
                        <a:spcAft>
                          <a:spcPts val="0"/>
                        </a:spcAft>
                        <a:buNone/>
                      </a:pPr>
                      <a:r>
                        <a:rPr lang="ru-RU" sz="1600">
                          <a:latin typeface="Montserrat"/>
                          <a:ea typeface="Montserrat"/>
                          <a:cs typeface="Montserrat"/>
                          <a:sym typeface="Montserrat"/>
                        </a:rPr>
                        <a:t>0.62</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0.12</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0.23</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0.27</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83" name="Google Shape;83;g2e7eba01f43_0_27"/>
          <p:cNvGraphicFramePr/>
          <p:nvPr/>
        </p:nvGraphicFramePr>
        <p:xfrm>
          <a:off x="11302438" y="9046688"/>
          <a:ext cx="3000000" cy="3000000"/>
        </p:xfrm>
        <a:graphic>
          <a:graphicData uri="http://schemas.openxmlformats.org/drawingml/2006/table">
            <a:tbl>
              <a:tblPr>
                <a:noFill/>
                <a:tableStyleId>{8CF3D0CF-5D83-43D9-909E-BCF7E1E5C384}</a:tableStyleId>
              </a:tblPr>
              <a:tblGrid>
                <a:gridCol w="1857675"/>
                <a:gridCol w="1267125"/>
                <a:gridCol w="1486200"/>
                <a:gridCol w="1464750"/>
                <a:gridCol w="1440975"/>
                <a:gridCol w="1457625"/>
              </a:tblGrid>
              <a:tr h="381000">
                <a:tc gridSpan="2" rowSpan="2">
                  <a:txBody>
                    <a:bodyPr/>
                    <a:lstStyle/>
                    <a:p>
                      <a:pPr indent="0" lvl="0" marL="0" rtl="0" algn="ctr">
                        <a:spcBef>
                          <a:spcPts val="0"/>
                        </a:spcBef>
                        <a:spcAft>
                          <a:spcPts val="0"/>
                        </a:spcAft>
                        <a:buNone/>
                      </a:pPr>
                      <a:r>
                        <a:rPr lang="ru-RU" sz="1600">
                          <a:latin typeface="Montserrat"/>
                          <a:ea typeface="Montserrat"/>
                          <a:cs typeface="Montserrat"/>
                          <a:sym typeface="Montserrat"/>
                        </a:rPr>
                        <a:t>метод</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hMerge="1"/>
                <a:tc gridSpan="2">
                  <a:txBody>
                    <a:bodyPr/>
                    <a:lstStyle/>
                    <a:p>
                      <a:pPr indent="0" lvl="0" marL="0" rtl="0" algn="ctr">
                        <a:spcBef>
                          <a:spcPts val="0"/>
                        </a:spcBef>
                        <a:spcAft>
                          <a:spcPts val="0"/>
                        </a:spcAft>
                        <a:buNone/>
                      </a:pPr>
                      <a:r>
                        <a:rPr lang="ru-RU" sz="1600">
                          <a:latin typeface="Montserrat"/>
                          <a:ea typeface="Montserrat"/>
                          <a:cs typeface="Montserrat"/>
                          <a:sym typeface="Montserrat"/>
                        </a:rPr>
                        <a:t>p-N</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ru-RU" sz="1600">
                          <a:latin typeface="Montserrat"/>
                          <a:ea typeface="Montserrat"/>
                          <a:cs typeface="Montserrat"/>
                          <a:sym typeface="Montserrat"/>
                        </a:rPr>
                        <a:t>N-Fe</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381000">
                <a:tc gridSpan="2" vMerge="1"/>
                <a:tc hMerge="1" vMerge="1"/>
                <a:tc>
                  <a:txBody>
                    <a:bodyPr/>
                    <a:lstStyle/>
                    <a:p>
                      <a:pPr indent="0" lvl="0" marL="0" rtl="0" algn="ctr">
                        <a:spcBef>
                          <a:spcPts val="0"/>
                        </a:spcBef>
                        <a:spcAft>
                          <a:spcPts val="0"/>
                        </a:spcAft>
                        <a:buNone/>
                      </a:pPr>
                      <a:r>
                        <a:rPr lang="ru-RU" sz="1600">
                          <a:solidFill>
                            <a:schemeClr val="dk1"/>
                          </a:solidFill>
                          <a:latin typeface="Montserrat"/>
                          <a:ea typeface="Montserrat"/>
                          <a:cs typeface="Montserrat"/>
                          <a:sym typeface="Montserrat"/>
                        </a:rPr>
                        <a:t>ошибка p</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ru-RU" sz="1600">
                          <a:solidFill>
                            <a:schemeClr val="dk1"/>
                          </a:solidFill>
                          <a:latin typeface="Montserrat"/>
                          <a:ea typeface="Montserrat"/>
                          <a:cs typeface="Montserrat"/>
                          <a:sym typeface="Montserrat"/>
                        </a:rPr>
                        <a:t>ошибка N</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ru-RU" sz="1600">
                          <a:solidFill>
                            <a:schemeClr val="dk1"/>
                          </a:solidFill>
                          <a:latin typeface="Montserrat"/>
                          <a:ea typeface="Montserrat"/>
                          <a:cs typeface="Montserrat"/>
                          <a:sym typeface="Montserrat"/>
                        </a:rPr>
                        <a:t>ошибка N</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ru-RU" sz="1600">
                          <a:solidFill>
                            <a:schemeClr val="dk1"/>
                          </a:solidFill>
                          <a:latin typeface="Montserrat"/>
                          <a:ea typeface="Montserrat"/>
                          <a:cs typeface="Montserrat"/>
                          <a:sym typeface="Montserrat"/>
                        </a:rPr>
                        <a:t>ошибка Fe</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rowSpan="2">
                  <a:txBody>
                    <a:bodyPr/>
                    <a:lstStyle/>
                    <a:p>
                      <a:pPr indent="0" lvl="0" marL="0" rtl="0" algn="ctr">
                        <a:spcBef>
                          <a:spcPts val="0"/>
                        </a:spcBef>
                        <a:spcAft>
                          <a:spcPts val="0"/>
                        </a:spcAft>
                        <a:buClr>
                          <a:schemeClr val="dk1"/>
                        </a:buClr>
                        <a:buSzPts val="1100"/>
                        <a:buFont typeface="Arial"/>
                        <a:buNone/>
                      </a:pPr>
                      <a:r>
                        <a:rPr lang="ru-RU" sz="1600">
                          <a:solidFill>
                            <a:schemeClr val="dk1"/>
                          </a:solidFill>
                          <a:latin typeface="Montserrat"/>
                          <a:ea typeface="Montserrat"/>
                          <a:cs typeface="Montserrat"/>
                          <a:sym typeface="Montserrat"/>
                        </a:rPr>
                        <a:t>абсолютный порог</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ru-RU" sz="1600">
                          <a:solidFill>
                            <a:schemeClr val="dk1"/>
                          </a:solidFill>
                          <a:latin typeface="Montserrat"/>
                          <a:ea typeface="Montserrat"/>
                          <a:cs typeface="Montserrat"/>
                          <a:sym typeface="Montserrat"/>
                        </a:rPr>
                        <a:t>3 фотона</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0.38</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0.38</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0.25</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0.26</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vMerge="1"/>
                <a:tc>
                  <a:txBody>
                    <a:bodyPr/>
                    <a:lstStyle/>
                    <a:p>
                      <a:pPr indent="0" lvl="0" marL="0" rtl="0" algn="ctr">
                        <a:spcBef>
                          <a:spcPts val="0"/>
                        </a:spcBef>
                        <a:spcAft>
                          <a:spcPts val="0"/>
                        </a:spcAft>
                        <a:buClr>
                          <a:schemeClr val="dk1"/>
                        </a:buClr>
                        <a:buSzPts val="1100"/>
                        <a:buFont typeface="Arial"/>
                        <a:buNone/>
                      </a:pPr>
                      <a:r>
                        <a:rPr lang="ru-RU" sz="1600">
                          <a:solidFill>
                            <a:schemeClr val="dk1"/>
                          </a:solidFill>
                          <a:latin typeface="Montserrat"/>
                          <a:ea typeface="Montserrat"/>
                          <a:cs typeface="Montserrat"/>
                          <a:sym typeface="Montserrat"/>
                        </a:rPr>
                        <a:t>5 фотонов</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0.32</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0.32</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0.24</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0.24</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rowSpan="2">
                  <a:txBody>
                    <a:bodyPr/>
                    <a:lstStyle/>
                    <a:p>
                      <a:pPr indent="0" lvl="0" marL="0" rtl="0" algn="ctr">
                        <a:spcBef>
                          <a:spcPts val="0"/>
                        </a:spcBef>
                        <a:spcAft>
                          <a:spcPts val="0"/>
                        </a:spcAft>
                        <a:buClr>
                          <a:schemeClr val="dk1"/>
                        </a:buClr>
                        <a:buSzPts val="1100"/>
                        <a:buFont typeface="Arial"/>
                        <a:buNone/>
                      </a:pPr>
                      <a:r>
                        <a:rPr lang="ru-RU" sz="1600">
                          <a:solidFill>
                            <a:schemeClr val="dk1"/>
                          </a:solidFill>
                          <a:latin typeface="Montserrat"/>
                          <a:ea typeface="Montserrat"/>
                          <a:cs typeface="Montserrat"/>
                          <a:sym typeface="Montserrat"/>
                        </a:rPr>
                        <a:t>относительный порог</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1%</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0.52</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0.52</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0.48</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0.48</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vMerge="1"/>
                <a:tc>
                  <a:txBody>
                    <a:bodyPr/>
                    <a:lstStyle/>
                    <a:p>
                      <a:pPr indent="0" lvl="0" marL="0" rtl="0" algn="ctr">
                        <a:spcBef>
                          <a:spcPts val="0"/>
                        </a:spcBef>
                        <a:spcAft>
                          <a:spcPts val="0"/>
                        </a:spcAft>
                        <a:buNone/>
                      </a:pPr>
                      <a:r>
                        <a:rPr lang="ru-RU" sz="1600">
                          <a:latin typeface="Montserrat"/>
                          <a:ea typeface="Montserrat"/>
                          <a:cs typeface="Montserrat"/>
                          <a:sym typeface="Montserrat"/>
                        </a:rPr>
                        <a:t>3%</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0.48</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0.48</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0.43</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0.43</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84" name="Google Shape;84;g2e7eba01f43_0_27"/>
          <p:cNvSpPr/>
          <p:nvPr/>
        </p:nvSpPr>
        <p:spPr>
          <a:xfrm>
            <a:off x="11161205" y="25471150"/>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lang="ru-RU" sz="2600">
                <a:solidFill>
                  <a:srgbClr val="FFFFFF"/>
                </a:solidFill>
              </a:rPr>
              <a:t>Источники</a:t>
            </a:r>
            <a:endParaRPr i="0" sz="2600" u="none" cap="none" strike="noStrike"/>
          </a:p>
        </p:txBody>
      </p:sp>
      <p:sp>
        <p:nvSpPr>
          <p:cNvPr id="85" name="Google Shape;85;g2e7eba01f43_0_27"/>
          <p:cNvSpPr/>
          <p:nvPr/>
        </p:nvSpPr>
        <p:spPr>
          <a:xfrm>
            <a:off x="11176200" y="26190800"/>
            <a:ext cx="9285900" cy="2698500"/>
          </a:xfrm>
          <a:prstGeom prst="rect">
            <a:avLst/>
          </a:prstGeom>
          <a:noFill/>
          <a:ln>
            <a:noFill/>
          </a:ln>
        </p:spPr>
        <p:txBody>
          <a:bodyPr anchorCtr="0" anchor="t" bIns="45000" lIns="90000" spcFirstLastPara="1" rIns="90000" wrap="square" tIns="45000">
            <a:noAutofit/>
          </a:bodyPr>
          <a:lstStyle/>
          <a:p>
            <a:pPr indent="457200" lvl="0" marL="0" rtl="0" algn="just">
              <a:spcBef>
                <a:spcPts val="0"/>
              </a:spcBef>
              <a:spcAft>
                <a:spcPts val="0"/>
              </a:spcAft>
              <a:buClr>
                <a:schemeClr val="dk1"/>
              </a:buClr>
              <a:buSzPts val="1100"/>
              <a:buFont typeface="Arial"/>
              <a:buNone/>
            </a:pPr>
            <a:r>
              <a:rPr lang="ru-RU" sz="1800">
                <a:latin typeface="Montserrat"/>
                <a:ea typeface="Montserrat"/>
                <a:cs typeface="Montserrat"/>
                <a:sym typeface="Montserrat"/>
              </a:rPr>
              <a:t>[1] Bonvech E. A., Azra C. J., Chernov D. V. et al. // Physics of Atomic Nuclei Vol. 86, No. 6 (2023), p.1048-1055</a:t>
            </a:r>
            <a:endParaRPr sz="1800">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ru-RU" sz="1800">
                <a:latin typeface="Montserrat"/>
                <a:ea typeface="Montserrat"/>
                <a:cs typeface="Montserrat"/>
                <a:sym typeface="Montserrat"/>
              </a:rPr>
              <a:t>[2] Д.В. Чернов РАЗРАБОТКА ПРОЕКТА СФЕРА ДЛЯ ИЗУЧЕНИЯ СОСТАВА ПКЛ В ОБЛАСТИ 1-1000 ПЭВ. СТАТУС 2024 ГОДА // эта конференция, #33 (чт 04.07.2024, 16:30 – 18:00)</a:t>
            </a:r>
            <a:endParaRPr sz="1800">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ru-RU" sz="1800">
                <a:latin typeface="Montserrat"/>
                <a:ea typeface="Montserrat"/>
                <a:cs typeface="Montserrat"/>
                <a:sym typeface="Montserrat"/>
              </a:rPr>
              <a:t>[3] D. Heck, J. Knapp, J. N. Capdevielle, et al.// FZKA-6019 (1998).</a:t>
            </a:r>
            <a:endParaRPr sz="1800">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ru-RU" sz="1800">
                <a:latin typeface="Montserrat"/>
                <a:ea typeface="Montserrat"/>
                <a:cs typeface="Montserrat"/>
                <a:sym typeface="Montserrat"/>
              </a:rPr>
              <a:t>[4] V.Voevodin, A.Antonov, D.Nikitenko, et. al. // Supercomputing Frontiers and Innovations // 6 (2), 4 (2019)</a:t>
            </a:r>
            <a:endParaRPr sz="1800">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t/>
            </a:r>
            <a:endParaRPr sz="1800">
              <a:latin typeface="Montserrat Light"/>
              <a:ea typeface="Montserrat Light"/>
              <a:cs typeface="Montserrat Light"/>
              <a:sym typeface="Montserrat Light"/>
            </a:endParaRPr>
          </a:p>
        </p:txBody>
      </p:sp>
      <p:graphicFrame>
        <p:nvGraphicFramePr>
          <p:cNvPr id="86" name="Google Shape;86;g2e7eba01f43_0_27"/>
          <p:cNvGraphicFramePr/>
          <p:nvPr/>
        </p:nvGraphicFramePr>
        <p:xfrm>
          <a:off x="11302438" y="12242813"/>
          <a:ext cx="3000000" cy="3000000"/>
        </p:xfrm>
        <a:graphic>
          <a:graphicData uri="http://schemas.openxmlformats.org/drawingml/2006/table">
            <a:tbl>
              <a:tblPr>
                <a:noFill/>
                <a:tableStyleId>{8CF3D0CF-5D83-43D9-909E-BCF7E1E5C384}</a:tableStyleId>
              </a:tblPr>
              <a:tblGrid>
                <a:gridCol w="1012625"/>
                <a:gridCol w="1012625"/>
                <a:gridCol w="1012625"/>
                <a:gridCol w="1012625"/>
                <a:gridCol w="1012625"/>
                <a:gridCol w="1012625"/>
                <a:gridCol w="1012625"/>
                <a:gridCol w="1012625"/>
                <a:gridCol w="1012625"/>
              </a:tblGrid>
              <a:tr h="381000">
                <a:tc rowSpan="3">
                  <a:txBody>
                    <a:bodyPr/>
                    <a:lstStyle/>
                    <a:p>
                      <a:pPr indent="0" lvl="0" marL="0" rtl="0" algn="ctr">
                        <a:spcBef>
                          <a:spcPts val="0"/>
                        </a:spcBef>
                        <a:spcAft>
                          <a:spcPts val="0"/>
                        </a:spcAft>
                        <a:buNone/>
                      </a:pPr>
                      <a:r>
                        <a:rPr lang="ru-RU" sz="1600">
                          <a:latin typeface="Montserrat"/>
                          <a:ea typeface="Montserrat"/>
                          <a:cs typeface="Montserrat"/>
                          <a:sym typeface="Montserrat"/>
                        </a:rPr>
                        <a:t>порог, фотоны</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4">
                  <a:txBody>
                    <a:bodyPr/>
                    <a:lstStyle/>
                    <a:p>
                      <a:pPr indent="0" lvl="0" marL="0" rtl="0" algn="ctr">
                        <a:spcBef>
                          <a:spcPts val="0"/>
                        </a:spcBef>
                        <a:spcAft>
                          <a:spcPts val="0"/>
                        </a:spcAft>
                        <a:buNone/>
                      </a:pPr>
                      <a:r>
                        <a:rPr lang="ru-RU" sz="1600">
                          <a:latin typeface="Montserrat"/>
                          <a:ea typeface="Montserrat"/>
                          <a:cs typeface="Montserrat"/>
                          <a:sym typeface="Montserrat"/>
                        </a:rPr>
                        <a:t>fine, ячейка </a:t>
                      </a:r>
                      <a:r>
                        <a:rPr lang="ru-RU" sz="1800">
                          <a:solidFill>
                            <a:schemeClr val="dk1"/>
                          </a:solidFill>
                          <a:latin typeface="Montserrat"/>
                          <a:ea typeface="Montserrat"/>
                          <a:cs typeface="Montserrat"/>
                          <a:sym typeface="Montserrat"/>
                        </a:rPr>
                        <a:t>0.5°</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gridSpan="4">
                  <a:txBody>
                    <a:bodyPr/>
                    <a:lstStyle/>
                    <a:p>
                      <a:pPr indent="0" lvl="0" marL="0" rtl="0" algn="ctr">
                        <a:spcBef>
                          <a:spcPts val="0"/>
                        </a:spcBef>
                        <a:spcAft>
                          <a:spcPts val="0"/>
                        </a:spcAft>
                        <a:buNone/>
                      </a:pPr>
                      <a:r>
                        <a:rPr lang="ru-RU" sz="1600">
                          <a:latin typeface="Montserrat"/>
                          <a:ea typeface="Montserrat"/>
                          <a:cs typeface="Montserrat"/>
                          <a:sym typeface="Montserrat"/>
                        </a:rPr>
                        <a:t>superfine, ячейка </a:t>
                      </a:r>
                      <a:r>
                        <a:rPr lang="ru-RU" sz="1800">
                          <a:solidFill>
                            <a:schemeClr val="dk1"/>
                          </a:solidFill>
                          <a:latin typeface="Montserrat"/>
                          <a:ea typeface="Montserrat"/>
                          <a:cs typeface="Montserrat"/>
                          <a:sym typeface="Montserrat"/>
                        </a:rPr>
                        <a:t>0.25°</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r>
              <a:tr h="381000">
                <a:tc vMerge="1"/>
                <a:tc gridSpan="2">
                  <a:txBody>
                    <a:bodyPr/>
                    <a:lstStyle/>
                    <a:p>
                      <a:pPr indent="0" lvl="0" marL="0" rtl="0" algn="ctr">
                        <a:spcBef>
                          <a:spcPts val="0"/>
                        </a:spcBef>
                        <a:spcAft>
                          <a:spcPts val="0"/>
                        </a:spcAft>
                        <a:buNone/>
                      </a:pPr>
                      <a:r>
                        <a:rPr lang="ru-RU" sz="1600">
                          <a:latin typeface="Montserrat"/>
                          <a:ea typeface="Montserrat"/>
                          <a:cs typeface="Montserrat"/>
                          <a:sym typeface="Montserrat"/>
                        </a:rPr>
                        <a:t>Ошибки p-N</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ru-RU" sz="1600">
                          <a:latin typeface="Montserrat"/>
                          <a:ea typeface="Montserrat"/>
                          <a:cs typeface="Montserrat"/>
                          <a:sym typeface="Montserrat"/>
                        </a:rPr>
                        <a:t>Ошибки N-Fe</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ru-RU" sz="1600">
                          <a:latin typeface="Montserrat"/>
                          <a:ea typeface="Montserrat"/>
                          <a:cs typeface="Montserrat"/>
                          <a:sym typeface="Montserrat"/>
                        </a:rPr>
                        <a:t>Ошибки p-N</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Clr>
                          <a:schemeClr val="dk1"/>
                        </a:buClr>
                        <a:buSzPts val="1100"/>
                        <a:buFont typeface="Arial"/>
                        <a:buNone/>
                      </a:pPr>
                      <a:r>
                        <a:rPr lang="ru-RU" sz="1600">
                          <a:solidFill>
                            <a:schemeClr val="dk1"/>
                          </a:solidFill>
                          <a:latin typeface="Montserrat"/>
                          <a:ea typeface="Montserrat"/>
                          <a:cs typeface="Montserrat"/>
                          <a:sym typeface="Montserrat"/>
                        </a:rPr>
                        <a:t>Ошибки N-Fe</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381000">
                <a:tc vMerge="1"/>
                <a:tc>
                  <a:txBody>
                    <a:bodyPr/>
                    <a:lstStyle/>
                    <a:p>
                      <a:pPr indent="0" lvl="0" marL="0" rtl="0" algn="ctr">
                        <a:spcBef>
                          <a:spcPts val="0"/>
                        </a:spcBef>
                        <a:spcAft>
                          <a:spcPts val="0"/>
                        </a:spcAft>
                        <a:buNone/>
                      </a:pPr>
                      <a:r>
                        <a:rPr lang="ru-RU" sz="1600">
                          <a:latin typeface="Montserrat"/>
                          <a:ea typeface="Montserrat"/>
                          <a:cs typeface="Montserrat"/>
                          <a:sym typeface="Montserrat"/>
                        </a:rPr>
                        <a:t>p</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N</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N</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Fe</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p</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N</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N</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Fe</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ru-RU" sz="1600">
                          <a:latin typeface="Montserrat"/>
                          <a:ea typeface="Montserrat"/>
                          <a:cs typeface="Montserrat"/>
                          <a:sym typeface="Montserrat"/>
                        </a:rPr>
                        <a:t>5</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0.29</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0.29</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0.38</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0.38</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0.32</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0.32</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0.24</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0.24</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ru-RU" sz="1600">
                          <a:latin typeface="Montserrat"/>
                          <a:ea typeface="Montserrat"/>
                          <a:cs typeface="Montserrat"/>
                          <a:sym typeface="Montserrat"/>
                        </a:rPr>
                        <a:t>7</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0.27</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0.28</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0.38</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0.38</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0.33</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0.32</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0.25</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0.24</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ru-RU" sz="1600">
                          <a:latin typeface="Montserrat"/>
                          <a:ea typeface="Montserrat"/>
                          <a:cs typeface="Montserrat"/>
                          <a:sym typeface="Montserrat"/>
                        </a:rPr>
                        <a:t>8</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0.32</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0.32</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0.39</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0.39</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0.31</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0.32</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0.26</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0.25</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87" name="Google Shape;87;g2e7eba01f43_0_27"/>
          <p:cNvPicPr preferRelativeResize="0"/>
          <p:nvPr/>
        </p:nvPicPr>
        <p:blipFill>
          <a:blip r:embed="rId6">
            <a:alphaModFix/>
          </a:blip>
          <a:stretch>
            <a:fillRect/>
          </a:stretch>
        </p:blipFill>
        <p:spPr>
          <a:xfrm>
            <a:off x="5300650" y="17506825"/>
            <a:ext cx="4745450" cy="3192550"/>
          </a:xfrm>
          <a:prstGeom prst="rect">
            <a:avLst/>
          </a:prstGeom>
          <a:noFill/>
          <a:ln>
            <a:noFill/>
          </a:ln>
        </p:spPr>
      </p:pic>
      <p:sp>
        <p:nvSpPr>
          <p:cNvPr id="88" name="Google Shape;88;g2e7eba01f43_0_27"/>
          <p:cNvSpPr txBox="1"/>
          <p:nvPr/>
        </p:nvSpPr>
        <p:spPr>
          <a:xfrm>
            <a:off x="933850" y="17479575"/>
            <a:ext cx="4366800" cy="32481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ru-RU" sz="1800">
                <a:solidFill>
                  <a:schemeClr val="dk1"/>
                </a:solidFill>
                <a:latin typeface="Montserrat"/>
                <a:ea typeface="Montserrat"/>
                <a:cs typeface="Montserrat"/>
                <a:sym typeface="Montserrat"/>
              </a:rPr>
              <a:t>Основное отличие разделения по образам от разделения по  угловым распределениям заклю- чается в том, что линза вносит искажения, что приводит к увели- чению ошибок классификации. </a:t>
            </a:r>
            <a:r>
              <a:rPr lang="ru-RU" sz="1800">
                <a:solidFill>
                  <a:schemeClr val="dk1"/>
                </a:solidFill>
                <a:latin typeface="Montserrat"/>
                <a:ea typeface="Montserrat"/>
                <a:cs typeface="Montserrat"/>
                <a:sym typeface="Montserrat"/>
              </a:rPr>
              <a:t>Также одним из важных факторов, влияющих на качество разделе- ния первичных ядер по массам, является детальность углового распределения света.</a:t>
            </a:r>
            <a:endParaRPr sz="1800">
              <a:solidFill>
                <a:schemeClr val="dk1"/>
              </a:solidFill>
              <a:latin typeface="Montserrat"/>
              <a:ea typeface="Montserrat"/>
              <a:cs typeface="Montserrat"/>
              <a:sym typeface="Montserrat"/>
            </a:endParaRPr>
          </a:p>
        </p:txBody>
      </p:sp>
      <p:sp>
        <p:nvSpPr>
          <p:cNvPr id="89" name="Google Shape;89;g2e7eba01f43_0_27"/>
          <p:cNvSpPr txBox="1"/>
          <p:nvPr/>
        </p:nvSpPr>
        <p:spPr>
          <a:xfrm>
            <a:off x="919750" y="20727675"/>
            <a:ext cx="9113700" cy="31926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ru-RU" sz="1800">
                <a:solidFill>
                  <a:schemeClr val="dk1"/>
                </a:solidFill>
                <a:latin typeface="Montserrat"/>
                <a:ea typeface="Montserrat"/>
                <a:cs typeface="Montserrat"/>
                <a:sym typeface="Montserrat"/>
              </a:rPr>
              <a:t>Если при моделировании сохранять угловое распределение света на более грубой сетке, ошибки классификации заметно растут. В частности,  ухудшается разделение тяжёлых ядер, то есть сетка fine (0.5°×0.5°) не даёт описания всех деталей образа. Необходимо использовать именно сетку superfine при моделировании углового распределения прямого света. Для детектора прямого света получается разделение не хуже, чем для детектора отражённого света. Независимость детекторов позволит улучшить разделение. Аппроксимация при помощи двумерного распределения Гаусса (рис. 3)  не полностью описывает образ, поэтому мы аппроксимировали образ распределением, сформированным из нормального и бета-распределения, соединённых копулой.</a:t>
            </a:r>
            <a:endParaRPr sz="1800">
              <a:solidFill>
                <a:schemeClr val="dk1"/>
              </a:solidFill>
              <a:latin typeface="Montserrat"/>
              <a:ea typeface="Montserrat"/>
              <a:cs typeface="Montserrat"/>
              <a:sym typeface="Montserrat"/>
            </a:endParaRPr>
          </a:p>
        </p:txBody>
      </p:sp>
      <p:sp>
        <p:nvSpPr>
          <p:cNvPr id="90" name="Google Shape;90;g2e7eba01f43_0_27"/>
          <p:cNvSpPr/>
          <p:nvPr/>
        </p:nvSpPr>
        <p:spPr>
          <a:xfrm>
            <a:off x="857650" y="7528400"/>
            <a:ext cx="6039600" cy="3248100"/>
          </a:xfrm>
          <a:prstGeom prst="rect">
            <a:avLst/>
          </a:prstGeom>
          <a:noFill/>
          <a:ln>
            <a:noFill/>
          </a:ln>
        </p:spPr>
        <p:txBody>
          <a:bodyPr anchorCtr="0" anchor="t" bIns="45000" lIns="90000" spcFirstLastPara="1" rIns="90000" wrap="square" tIns="45000">
            <a:noAutofit/>
          </a:bodyPr>
          <a:lstStyle/>
          <a:p>
            <a:pPr indent="0" lvl="0" marL="0" rtl="0" algn="just">
              <a:lnSpc>
                <a:spcPct val="100000"/>
              </a:lnSpc>
              <a:spcBef>
                <a:spcPts val="0"/>
              </a:spcBef>
              <a:spcAft>
                <a:spcPts val="0"/>
              </a:spcAft>
              <a:buClr>
                <a:schemeClr val="dk1"/>
              </a:buClr>
              <a:buSzPts val="1100"/>
              <a:buFont typeface="Arial"/>
              <a:buNone/>
            </a:pPr>
            <a:r>
              <a:rPr lang="ru-RU" sz="1800">
                <a:solidFill>
                  <a:schemeClr val="dk1"/>
                </a:solidFill>
                <a:latin typeface="Montserrat"/>
                <a:ea typeface="Montserrat"/>
                <a:cs typeface="Montserrat"/>
                <a:sym typeface="Montserrat"/>
              </a:rPr>
              <a:t>Установкой СФЕРА-2 [1] был зарегистрирован прямой свет, прошедший через щель между сегментами зеркала, что было установлено по характерным задержкам регистрации. При проектировании нового детектора было принято решение исследовать информатив- ность прямого света. В установке СФЕРА-3 будут присутствовать детекторы как прямого, так и отражённого света, что позволит улучшить разделение первичных частиц по массам и направлениям. </a:t>
            </a:r>
            <a:r>
              <a:rPr lang="ru-RU" sz="1800">
                <a:solidFill>
                  <a:srgbClr val="CC0000"/>
                </a:solidFill>
                <a:latin typeface="Montserrat"/>
                <a:ea typeface="Montserrat"/>
                <a:cs typeface="Montserrat"/>
                <a:sym typeface="Montserrat"/>
              </a:rPr>
              <a:t>Подробнее о СФЕРА [2]</a:t>
            </a:r>
            <a:endParaRPr sz="1800">
              <a:solidFill>
                <a:srgbClr val="CC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Montserrat Light"/>
              <a:buNone/>
            </a:pPr>
            <a:r>
              <a:t/>
            </a:r>
            <a:endParaRPr sz="1800">
              <a:latin typeface="Montserrat"/>
              <a:ea typeface="Montserrat"/>
              <a:cs typeface="Montserrat"/>
              <a:sym typeface="Montserrat"/>
            </a:endParaRPr>
          </a:p>
        </p:txBody>
      </p:sp>
      <p:sp>
        <p:nvSpPr>
          <p:cNvPr id="91" name="Google Shape;91;g2e7eba01f43_0_27"/>
          <p:cNvSpPr/>
          <p:nvPr/>
        </p:nvSpPr>
        <p:spPr>
          <a:xfrm>
            <a:off x="847755" y="10833120"/>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i="0" lang="ru-RU" sz="2600" u="none" cap="none" strike="noStrike">
                <a:solidFill>
                  <a:srgbClr val="FFFFFF"/>
                </a:solidFill>
              </a:rPr>
              <a:t>Методология</a:t>
            </a:r>
            <a:endParaRPr i="0" sz="2600" u="none" cap="none" strike="noStrike"/>
          </a:p>
        </p:txBody>
      </p:sp>
      <p:pic>
        <p:nvPicPr>
          <p:cNvPr id="92" name="Google Shape;92;g2e7eba01f43_0_27"/>
          <p:cNvPicPr preferRelativeResize="0"/>
          <p:nvPr/>
        </p:nvPicPr>
        <p:blipFill rotWithShape="1">
          <a:blip r:embed="rId7">
            <a:alphaModFix/>
          </a:blip>
          <a:srcRect b="0" l="0" r="9049" t="0"/>
          <a:stretch/>
        </p:blipFill>
        <p:spPr>
          <a:xfrm>
            <a:off x="992650" y="23964575"/>
            <a:ext cx="4597900" cy="4239275"/>
          </a:xfrm>
          <a:prstGeom prst="rect">
            <a:avLst/>
          </a:prstGeom>
          <a:gradFill>
            <a:gsLst>
              <a:gs pos="0">
                <a:srgbClr val="FFFFFF"/>
              </a:gs>
              <a:gs pos="100000">
                <a:srgbClr val="D1F2F7"/>
              </a:gs>
            </a:gsLst>
            <a:lin ang="18900044" scaled="0"/>
          </a:gradFill>
          <a:ln>
            <a:noFill/>
          </a:ln>
        </p:spPr>
      </p:pic>
      <p:pic>
        <p:nvPicPr>
          <p:cNvPr id="93" name="Google Shape;93;g2e7eba01f43_0_27"/>
          <p:cNvPicPr preferRelativeResize="0"/>
          <p:nvPr/>
        </p:nvPicPr>
        <p:blipFill>
          <a:blip r:embed="rId8">
            <a:alphaModFix/>
          </a:blip>
          <a:stretch>
            <a:fillRect/>
          </a:stretch>
        </p:blipFill>
        <p:spPr>
          <a:xfrm>
            <a:off x="5884275" y="23949250"/>
            <a:ext cx="4308025" cy="4217910"/>
          </a:xfrm>
          <a:prstGeom prst="rect">
            <a:avLst/>
          </a:prstGeom>
          <a:noFill/>
          <a:ln>
            <a:noFill/>
          </a:ln>
        </p:spPr>
      </p:pic>
      <p:pic>
        <p:nvPicPr>
          <p:cNvPr id="94" name="Google Shape;94;g2e7eba01f43_0_27"/>
          <p:cNvPicPr preferRelativeResize="0"/>
          <p:nvPr/>
        </p:nvPicPr>
        <p:blipFill>
          <a:blip r:embed="rId9">
            <a:alphaModFix/>
          </a:blip>
          <a:stretch>
            <a:fillRect/>
          </a:stretch>
        </p:blipFill>
        <p:spPr>
          <a:xfrm>
            <a:off x="11302450" y="19101388"/>
            <a:ext cx="4745449" cy="4105524"/>
          </a:xfrm>
          <a:prstGeom prst="rect">
            <a:avLst/>
          </a:prstGeom>
          <a:noFill/>
          <a:ln>
            <a:noFill/>
          </a:ln>
        </p:spPr>
      </p:pic>
      <p:pic>
        <p:nvPicPr>
          <p:cNvPr id="95" name="Google Shape;95;g2e7eba01f43_0_27"/>
          <p:cNvPicPr preferRelativeResize="0"/>
          <p:nvPr/>
        </p:nvPicPr>
        <p:blipFill>
          <a:blip r:embed="rId10">
            <a:alphaModFix/>
          </a:blip>
          <a:stretch>
            <a:fillRect/>
          </a:stretch>
        </p:blipFill>
        <p:spPr>
          <a:xfrm>
            <a:off x="16108050" y="19101388"/>
            <a:ext cx="4308036" cy="4105525"/>
          </a:xfrm>
          <a:prstGeom prst="rect">
            <a:avLst/>
          </a:prstGeom>
          <a:noFill/>
          <a:ln>
            <a:noFill/>
          </a:ln>
        </p:spPr>
      </p:pic>
      <p:sp>
        <p:nvSpPr>
          <p:cNvPr id="96" name="Google Shape;96;g2e7eba01f43_0_27"/>
          <p:cNvSpPr txBox="1"/>
          <p:nvPr/>
        </p:nvSpPr>
        <p:spPr>
          <a:xfrm>
            <a:off x="9753600" y="10320750"/>
            <a:ext cx="2970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RU" sz="1800"/>
              <a:t>1</a:t>
            </a:r>
            <a:endParaRPr sz="1800"/>
          </a:p>
        </p:txBody>
      </p:sp>
      <p:sp>
        <p:nvSpPr>
          <p:cNvPr id="97" name="Google Shape;97;g2e7eba01f43_0_27"/>
          <p:cNvSpPr txBox="1"/>
          <p:nvPr/>
        </p:nvSpPr>
        <p:spPr>
          <a:xfrm>
            <a:off x="9753600" y="20345613"/>
            <a:ext cx="2970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RU" sz="1800"/>
              <a:t>2</a:t>
            </a:r>
            <a:endParaRPr sz="1800"/>
          </a:p>
        </p:txBody>
      </p:sp>
      <p:sp>
        <p:nvSpPr>
          <p:cNvPr id="98" name="Google Shape;98;g2e7eba01f43_0_27"/>
          <p:cNvSpPr txBox="1"/>
          <p:nvPr/>
        </p:nvSpPr>
        <p:spPr>
          <a:xfrm>
            <a:off x="5120750" y="27802350"/>
            <a:ext cx="4698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RU" sz="1800"/>
              <a:t>3а</a:t>
            </a:r>
            <a:endParaRPr sz="1800"/>
          </a:p>
        </p:txBody>
      </p:sp>
      <p:sp>
        <p:nvSpPr>
          <p:cNvPr id="99" name="Google Shape;99;g2e7eba01f43_0_27"/>
          <p:cNvSpPr txBox="1"/>
          <p:nvPr/>
        </p:nvSpPr>
        <p:spPr>
          <a:xfrm>
            <a:off x="9753600" y="27802350"/>
            <a:ext cx="4698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RU" sz="1800"/>
              <a:t>3б</a:t>
            </a:r>
            <a:endParaRPr sz="1800"/>
          </a:p>
        </p:txBody>
      </p:sp>
      <p:sp>
        <p:nvSpPr>
          <p:cNvPr id="100" name="Google Shape;100;g2e7eba01f43_0_27"/>
          <p:cNvSpPr txBox="1"/>
          <p:nvPr/>
        </p:nvSpPr>
        <p:spPr>
          <a:xfrm>
            <a:off x="15352950" y="22845400"/>
            <a:ext cx="6306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RU" sz="1800"/>
              <a:t>4а</a:t>
            </a:r>
            <a:endParaRPr sz="1800"/>
          </a:p>
        </p:txBody>
      </p:sp>
      <p:sp>
        <p:nvSpPr>
          <p:cNvPr id="101" name="Google Shape;101;g2e7eba01f43_0_27"/>
          <p:cNvSpPr txBox="1"/>
          <p:nvPr/>
        </p:nvSpPr>
        <p:spPr>
          <a:xfrm>
            <a:off x="19646200" y="22845400"/>
            <a:ext cx="6306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RU" sz="1800"/>
              <a:t>4б</a:t>
            </a:r>
            <a:endParaRPr sz="1800"/>
          </a:p>
        </p:txBody>
      </p:sp>
      <p:sp>
        <p:nvSpPr>
          <p:cNvPr id="102" name="Google Shape;102;g2e7eba01f43_0_27"/>
          <p:cNvSpPr/>
          <p:nvPr/>
        </p:nvSpPr>
        <p:spPr>
          <a:xfrm>
            <a:off x="-34975" y="29055950"/>
            <a:ext cx="21437700" cy="859200"/>
          </a:xfrm>
          <a:prstGeom prst="rect">
            <a:avLst/>
          </a:prstGeom>
          <a:solidFill>
            <a:srgbClr val="235078"/>
          </a:solidFill>
          <a:ln>
            <a:noFill/>
          </a:ln>
        </p:spPr>
        <p:txBody>
          <a:bodyPr anchorCtr="0" anchor="ctr" bIns="91425" lIns="91425" spcFirstLastPara="1" rIns="91425" wrap="square" tIns="91425">
            <a:noAutofit/>
          </a:bodyPr>
          <a:lstStyle/>
          <a:p>
            <a:pPr indent="0" lvl="0" marL="0" rtl="0" algn="r">
              <a:lnSpc>
                <a:spcPct val="115000"/>
              </a:lnSpc>
              <a:spcBef>
                <a:spcPts val="1800"/>
              </a:spcBef>
              <a:spcAft>
                <a:spcPts val="600"/>
              </a:spcAft>
              <a:buClr>
                <a:schemeClr val="dk1"/>
              </a:buClr>
              <a:buSzPts val="1100"/>
              <a:buFont typeface="Arial"/>
              <a:buNone/>
            </a:pPr>
            <a:r>
              <a:rPr lang="ru-RU" sz="2200">
                <a:solidFill>
                  <a:srgbClr val="EAD1DC"/>
                </a:solidFill>
              </a:rPr>
              <a:t>38 Всероссийская конференция по космическим лучам. Москва, 1-5 июля 2024 г.</a:t>
            </a:r>
            <a:endParaRPr sz="2400">
              <a:solidFill>
                <a:srgbClr val="EAD1DC"/>
              </a:solidFill>
            </a:endParaRPr>
          </a:p>
        </p:txBody>
      </p:sp>
      <p:cxnSp>
        <p:nvCxnSpPr>
          <p:cNvPr id="103" name="Google Shape;103;g2e7eba01f43_0_27"/>
          <p:cNvCxnSpPr/>
          <p:nvPr/>
        </p:nvCxnSpPr>
        <p:spPr>
          <a:xfrm flipH="1" rot="10800000">
            <a:off x="-33325" y="29019250"/>
            <a:ext cx="21450000" cy="20100"/>
          </a:xfrm>
          <a:prstGeom prst="straightConnector1">
            <a:avLst/>
          </a:prstGeom>
          <a:noFill/>
          <a:ln cap="flat" cmpd="sng" w="254150">
            <a:solidFill>
              <a:srgbClr val="EAD1DC"/>
            </a:solidFill>
            <a:prstDash val="solid"/>
            <a:round/>
            <a:headEnd len="sm" w="sm" type="none"/>
            <a:tailEnd len="sm" w="sm" type="none"/>
          </a:ln>
        </p:spPr>
      </p:cxnSp>
      <p:pic>
        <p:nvPicPr>
          <p:cNvPr id="104" name="Google Shape;104;g2e7eba01f43_0_27"/>
          <p:cNvPicPr preferRelativeResize="0"/>
          <p:nvPr/>
        </p:nvPicPr>
        <p:blipFill rotWithShape="1">
          <a:blip r:embed="rId11">
            <a:alphaModFix/>
          </a:blip>
          <a:srcRect b="0" l="0" r="0" t="0"/>
          <a:stretch/>
        </p:blipFill>
        <p:spPr>
          <a:xfrm>
            <a:off x="550525" y="463790"/>
            <a:ext cx="2880000" cy="20361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8" name="Shape 108"/>
        <p:cNvGrpSpPr/>
        <p:nvPr/>
      </p:nvGrpSpPr>
      <p:grpSpPr>
        <a:xfrm>
          <a:off x="0" y="0"/>
          <a:ext cx="0" cy="0"/>
          <a:chOff x="0" y="0"/>
          <a:chExt cx="0" cy="0"/>
        </a:xfrm>
      </p:grpSpPr>
      <p:pic>
        <p:nvPicPr>
          <p:cNvPr id="109" name="Google Shape;109;g2e8fd1e7db6_20_0"/>
          <p:cNvPicPr preferRelativeResize="0"/>
          <p:nvPr/>
        </p:nvPicPr>
        <p:blipFill>
          <a:blip r:embed="rId3">
            <a:alphaModFix/>
          </a:blip>
          <a:stretch>
            <a:fillRect/>
          </a:stretch>
        </p:blipFill>
        <p:spPr>
          <a:xfrm>
            <a:off x="-6950" y="0"/>
            <a:ext cx="21383601" cy="30275200"/>
          </a:xfrm>
          <a:prstGeom prst="rect">
            <a:avLst/>
          </a:prstGeom>
          <a:noFill/>
          <a:ln>
            <a:noFill/>
          </a:ln>
        </p:spPr>
      </p:pic>
      <p:sp>
        <p:nvSpPr>
          <p:cNvPr id="110" name="Google Shape;110;g2e8fd1e7db6_20_0"/>
          <p:cNvSpPr/>
          <p:nvPr/>
        </p:nvSpPr>
        <p:spPr>
          <a:xfrm>
            <a:off x="332750" y="2209675"/>
            <a:ext cx="18896400" cy="21177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235078"/>
              </a:buClr>
              <a:buSzPts val="1800"/>
              <a:buFont typeface="Montserrat"/>
              <a:buNone/>
            </a:pPr>
            <a:r>
              <a:rPr lang="ru-RU" sz="1800" u="sng">
                <a:solidFill>
                  <a:srgbClr val="235078"/>
                </a:solidFill>
                <a:latin typeface="Montserrat Medium"/>
                <a:ea typeface="Montserrat Medium"/>
                <a:cs typeface="Montserrat Medium"/>
                <a:sym typeface="Montserrat Medium"/>
              </a:rPr>
              <a:t>Т. Колодкин</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a:t>
            </a:r>
            <a:br>
              <a:rPr lang="ru-RU" sz="1800">
                <a:solidFill>
                  <a:srgbClr val="235078"/>
                </a:solidFill>
                <a:latin typeface="Montserrat Medium"/>
                <a:ea typeface="Montserrat Medium"/>
                <a:cs typeface="Montserrat Medium"/>
                <a:sym typeface="Montserrat Medium"/>
              </a:rPr>
            </a:br>
            <a:r>
              <a:rPr lang="ru-RU" sz="1800">
                <a:solidFill>
                  <a:srgbClr val="235078"/>
                </a:solidFill>
                <a:latin typeface="Montserrat Medium"/>
                <a:ea typeface="Montserrat Medium"/>
                <a:cs typeface="Montserrat Medium"/>
                <a:sym typeface="Montserrat Medium"/>
              </a:rPr>
              <a:t>В. Галкин</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Д. Подгрудков</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Т. Роганова</a:t>
            </a:r>
            <a:r>
              <a:rPr baseline="30000" lang="ru-RU" sz="1800">
                <a:solidFill>
                  <a:srgbClr val="235078"/>
                </a:solidFill>
                <a:latin typeface="Montserrat Medium"/>
                <a:ea typeface="Montserrat Medium"/>
                <a:cs typeface="Montserrat Medium"/>
                <a:sym typeface="Montserrat Medium"/>
              </a:rPr>
              <a:t>1</a:t>
            </a:r>
            <a:r>
              <a:rPr lang="ru-RU" sz="1800">
                <a:solidFill>
                  <a:srgbClr val="235078"/>
                </a:solidFill>
                <a:latin typeface="Montserrat Medium"/>
                <a:ea typeface="Montserrat Medium"/>
                <a:cs typeface="Montserrat Medium"/>
                <a:sym typeface="Montserrat Medium"/>
              </a:rPr>
              <a:t>, Д. Чернов</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В. Иванов</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К. Азра</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Е. Бонвеч</a:t>
            </a:r>
            <a:r>
              <a:rPr baseline="30000" lang="ru-RU" sz="1800">
                <a:solidFill>
                  <a:srgbClr val="235078"/>
                </a:solidFill>
                <a:latin typeface="Montserrat Medium"/>
                <a:ea typeface="Montserrat Medium"/>
                <a:cs typeface="Montserrat Medium"/>
                <a:sym typeface="Montserrat Medium"/>
              </a:rPr>
              <a:t>1</a:t>
            </a:r>
            <a:r>
              <a:rPr lang="ru-RU" sz="1800">
                <a:solidFill>
                  <a:srgbClr val="235078"/>
                </a:solidFill>
                <a:latin typeface="Montserrat Medium"/>
                <a:ea typeface="Montserrat Medium"/>
                <a:cs typeface="Montserrat Medium"/>
                <a:sym typeface="Montserrat Medium"/>
              </a:rPr>
              <a:t>, Е. Энтина</a:t>
            </a:r>
            <a:r>
              <a:rPr baseline="30000" lang="ru-RU" sz="1800">
                <a:solidFill>
                  <a:srgbClr val="235078"/>
                </a:solidFill>
                <a:latin typeface="Montserrat Medium"/>
                <a:ea typeface="Montserrat Medium"/>
                <a:cs typeface="Montserrat Medium"/>
                <a:sym typeface="Montserrat Medium"/>
              </a:rPr>
              <a:t>1</a:t>
            </a:r>
            <a:r>
              <a:rPr lang="ru-RU" sz="1800">
                <a:solidFill>
                  <a:srgbClr val="235078"/>
                </a:solidFill>
                <a:latin typeface="Montserrat Medium"/>
                <a:ea typeface="Montserrat Medium"/>
                <a:cs typeface="Montserrat Medium"/>
                <a:sym typeface="Montserrat Medium"/>
              </a:rPr>
              <a:t>, Н. Овчаренко</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О. Черкесова</a:t>
            </a:r>
            <a:r>
              <a:rPr baseline="30000" lang="ru-RU" sz="1800">
                <a:solidFill>
                  <a:srgbClr val="235078"/>
                </a:solidFill>
                <a:latin typeface="Montserrat Medium"/>
                <a:ea typeface="Montserrat Medium"/>
                <a:cs typeface="Montserrat Medium"/>
                <a:sym typeface="Montserrat Medium"/>
              </a:rPr>
              <a:t>1,3</a:t>
            </a:r>
            <a:r>
              <a:rPr lang="ru-RU" sz="1800">
                <a:solidFill>
                  <a:srgbClr val="235078"/>
                </a:solidFill>
                <a:latin typeface="Montserrat Medium"/>
                <a:ea typeface="Montserrat Medium"/>
                <a:cs typeface="Montserrat Medium"/>
                <a:sym typeface="Montserrat Medium"/>
              </a:rPr>
              <a:t>, М. Зива</a:t>
            </a:r>
            <a:r>
              <a:rPr baseline="30000" lang="ru-RU" sz="1800">
                <a:solidFill>
                  <a:srgbClr val="235078"/>
                </a:solidFill>
                <a:latin typeface="Montserrat Medium"/>
                <a:ea typeface="Montserrat Medium"/>
                <a:cs typeface="Montserrat Medium"/>
                <a:sym typeface="Montserrat Medium"/>
              </a:rPr>
              <a:t>1,4</a:t>
            </a:r>
            <a:endParaRPr i="0" sz="2000" u="none" cap="none" strike="noStrike">
              <a:latin typeface="Montserrat Medium"/>
              <a:ea typeface="Montserrat Medium"/>
              <a:cs typeface="Montserrat Medium"/>
              <a:sym typeface="Montserrat Medium"/>
            </a:endParaRPr>
          </a:p>
          <a:p>
            <a:pPr indent="0" lvl="0" marL="1620000" rtl="0" algn="l">
              <a:spcBef>
                <a:spcPts val="400"/>
              </a:spcBef>
              <a:spcAft>
                <a:spcPts val="0"/>
              </a:spcAft>
              <a:buClr>
                <a:srgbClr val="235078"/>
              </a:buClr>
              <a:buSzPts val="1100"/>
              <a:buFont typeface="Montserrat"/>
              <a:buNone/>
            </a:pPr>
            <a:r>
              <a:rPr lang="ru-RU" sz="1600">
                <a:solidFill>
                  <a:srgbClr val="235078"/>
                </a:solidFill>
                <a:latin typeface="Montserrat Medium"/>
                <a:ea typeface="Montserrat Medium"/>
                <a:cs typeface="Montserrat Medium"/>
                <a:sym typeface="Montserrat Medium"/>
              </a:rPr>
              <a:t>1 Научно-исследовательский институт ядерной физики имени Д.В. Скобельцына, Московский государственный университет имени М.В. Ломоносова;</a:t>
            </a:r>
            <a:endParaRPr sz="1600">
              <a:solidFill>
                <a:schemeClr val="dk1"/>
              </a:solidFill>
              <a:latin typeface="Montserrat Medium"/>
              <a:ea typeface="Montserrat Medium"/>
              <a:cs typeface="Montserrat Medium"/>
              <a:sym typeface="Montserrat Medium"/>
            </a:endParaRPr>
          </a:p>
          <a:p>
            <a:pPr indent="0" lvl="0" marL="1620000" rtl="0" algn="l">
              <a:spcBef>
                <a:spcPts val="400"/>
              </a:spcBef>
              <a:spcAft>
                <a:spcPts val="0"/>
              </a:spcAft>
              <a:buClr>
                <a:srgbClr val="235078"/>
              </a:buClr>
              <a:buSzPts val="1100"/>
              <a:buFont typeface="Montserrat"/>
              <a:buNone/>
            </a:pPr>
            <a:r>
              <a:rPr lang="ru-RU" sz="1600">
                <a:solidFill>
                  <a:srgbClr val="235078"/>
                </a:solidFill>
                <a:latin typeface="Montserrat Medium"/>
                <a:ea typeface="Montserrat Medium"/>
                <a:cs typeface="Montserrat Medium"/>
                <a:sym typeface="Montserrat Medium"/>
              </a:rPr>
              <a:t>2 Физический факультет, Московский государственный университет имени М.В. Ломоносова;</a:t>
            </a:r>
            <a:endParaRPr sz="1600">
              <a:solidFill>
                <a:schemeClr val="dk1"/>
              </a:solidFill>
              <a:latin typeface="Montserrat Medium"/>
              <a:ea typeface="Montserrat Medium"/>
              <a:cs typeface="Montserrat Medium"/>
              <a:sym typeface="Montserrat Medium"/>
            </a:endParaRPr>
          </a:p>
          <a:p>
            <a:pPr indent="0" lvl="0" marL="1620000" rtl="0" algn="l">
              <a:spcBef>
                <a:spcPts val="400"/>
              </a:spcBef>
              <a:spcAft>
                <a:spcPts val="0"/>
              </a:spcAft>
              <a:buClr>
                <a:srgbClr val="235078"/>
              </a:buClr>
              <a:buSzPts val="1100"/>
              <a:buFont typeface="Montserrat"/>
              <a:buNone/>
            </a:pPr>
            <a:r>
              <a:rPr lang="ru-RU" sz="1600">
                <a:solidFill>
                  <a:srgbClr val="235078"/>
                </a:solidFill>
                <a:latin typeface="Montserrat Medium"/>
                <a:ea typeface="Montserrat Medium"/>
                <a:cs typeface="Montserrat Medium"/>
                <a:sym typeface="Montserrat Medium"/>
              </a:rPr>
              <a:t>3 Факультет космических исследований, Московский государственный университет имени М.В. Ломоносова;</a:t>
            </a:r>
            <a:endParaRPr sz="1600">
              <a:solidFill>
                <a:srgbClr val="235078"/>
              </a:solidFill>
              <a:latin typeface="Montserrat Medium"/>
              <a:ea typeface="Montserrat Medium"/>
              <a:cs typeface="Montserrat Medium"/>
              <a:sym typeface="Montserrat Medium"/>
            </a:endParaRPr>
          </a:p>
          <a:p>
            <a:pPr indent="0" lvl="0" marL="1620000" rtl="0" algn="l">
              <a:spcBef>
                <a:spcPts val="400"/>
              </a:spcBef>
              <a:spcAft>
                <a:spcPts val="0"/>
              </a:spcAft>
              <a:buClr>
                <a:srgbClr val="235078"/>
              </a:buClr>
              <a:buSzPts val="1100"/>
              <a:buFont typeface="Montserrat"/>
              <a:buNone/>
            </a:pPr>
            <a:r>
              <a:rPr lang="ru-RU" sz="1600">
                <a:solidFill>
                  <a:srgbClr val="235078"/>
                </a:solidFill>
                <a:latin typeface="Montserrat Medium"/>
                <a:ea typeface="Montserrat Medium"/>
                <a:cs typeface="Montserrat Medium"/>
                <a:sym typeface="Montserrat Medium"/>
              </a:rPr>
              <a:t>4 Факультет вычислительной математики и кибернетики, Московский государственный университет имени М.В. Ломоносова</a:t>
            </a:r>
            <a:endParaRPr sz="1500">
              <a:solidFill>
                <a:srgbClr val="235078"/>
              </a:solidFill>
              <a:latin typeface="Montserrat Medium"/>
              <a:ea typeface="Montserrat Medium"/>
              <a:cs typeface="Montserrat Medium"/>
              <a:sym typeface="Montserrat Medium"/>
            </a:endParaRPr>
          </a:p>
          <a:p>
            <a:pPr indent="0" lvl="0" marL="0" marR="0" rtl="0" algn="ctr">
              <a:lnSpc>
                <a:spcPct val="100000"/>
              </a:lnSpc>
              <a:spcBef>
                <a:spcPts val="400"/>
              </a:spcBef>
              <a:spcAft>
                <a:spcPts val="0"/>
              </a:spcAft>
              <a:buClr>
                <a:srgbClr val="235078"/>
              </a:buClr>
              <a:buSzPts val="1100"/>
              <a:buFont typeface="Montserrat"/>
              <a:buNone/>
            </a:pPr>
            <a:r>
              <a:t/>
            </a:r>
            <a:endParaRPr sz="1100">
              <a:solidFill>
                <a:srgbClr val="235078"/>
              </a:solidFill>
              <a:latin typeface="Montserrat Medium"/>
              <a:ea typeface="Montserrat Medium"/>
              <a:cs typeface="Montserrat Medium"/>
              <a:sym typeface="Montserrat Medium"/>
            </a:endParaRPr>
          </a:p>
          <a:p>
            <a:pPr indent="0" lvl="0" marL="0" marR="0" rtl="0" algn="ctr">
              <a:lnSpc>
                <a:spcPct val="115000"/>
              </a:lnSpc>
              <a:spcBef>
                <a:spcPts val="839"/>
              </a:spcBef>
              <a:spcAft>
                <a:spcPts val="0"/>
              </a:spcAft>
              <a:buClr>
                <a:srgbClr val="235078"/>
              </a:buClr>
              <a:buSzPts val="1100"/>
              <a:buFont typeface="Montserrat"/>
              <a:buNone/>
            </a:pPr>
            <a:r>
              <a:t/>
            </a:r>
            <a:endParaRPr sz="1100">
              <a:solidFill>
                <a:srgbClr val="235078"/>
              </a:solidFill>
              <a:latin typeface="Montserrat Medium"/>
              <a:ea typeface="Montserrat Medium"/>
              <a:cs typeface="Montserrat Medium"/>
              <a:sym typeface="Montserrat Medium"/>
            </a:endParaRPr>
          </a:p>
        </p:txBody>
      </p:sp>
      <p:sp>
        <p:nvSpPr>
          <p:cNvPr id="111" name="Google Shape;111;g2e8fd1e7db6_20_0"/>
          <p:cNvSpPr/>
          <p:nvPr/>
        </p:nvSpPr>
        <p:spPr>
          <a:xfrm>
            <a:off x="3166100" y="540000"/>
            <a:ext cx="15456600" cy="15168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1200"/>
              </a:spcBef>
              <a:spcAft>
                <a:spcPts val="0"/>
              </a:spcAft>
              <a:buClr>
                <a:schemeClr val="dk1"/>
              </a:buClr>
              <a:buSzPts val="1100"/>
              <a:buFont typeface="Arial"/>
              <a:buNone/>
            </a:pPr>
            <a:r>
              <a:rPr b="1" lang="ru-RU" sz="3600">
                <a:solidFill>
                  <a:srgbClr val="235078"/>
                </a:solidFill>
              </a:rPr>
              <a:t>ОЦЕНКА ПЕРВИЧНОЙ ЭНЕРГИИ </a:t>
            </a:r>
            <a:r>
              <a:rPr b="1" lang="ru-RU" sz="3600">
                <a:solidFill>
                  <a:srgbClr val="235078"/>
                </a:solidFill>
              </a:rPr>
              <a:t>ШАЛ ТЕЛЕСКОПОМ ОТРАЖЕННОГО ЧЕРЕНКОВСКОГО СВЕТА УСТАНОВКИ СФЕРА-3</a:t>
            </a:r>
            <a:endParaRPr b="1">
              <a:solidFill>
                <a:schemeClr val="dk1"/>
              </a:solidFill>
            </a:endParaRPr>
          </a:p>
          <a:p>
            <a:pPr indent="0" lvl="0" marL="0" marR="0" rtl="0" algn="ctr">
              <a:lnSpc>
                <a:spcPct val="100000"/>
              </a:lnSpc>
              <a:spcBef>
                <a:spcPts val="1200"/>
              </a:spcBef>
              <a:spcAft>
                <a:spcPts val="0"/>
              </a:spcAft>
              <a:buClr>
                <a:srgbClr val="235078"/>
              </a:buClr>
              <a:buSzPts val="4400"/>
              <a:buFont typeface="Libre Baskerville"/>
              <a:buNone/>
            </a:pPr>
            <a:r>
              <a:t/>
            </a:r>
            <a:endParaRPr b="1" sz="3600">
              <a:solidFill>
                <a:srgbClr val="235078"/>
              </a:solidFill>
            </a:endParaRPr>
          </a:p>
        </p:txBody>
      </p:sp>
      <p:sp>
        <p:nvSpPr>
          <p:cNvPr id="112" name="Google Shape;112;g2e8fd1e7db6_20_0"/>
          <p:cNvSpPr/>
          <p:nvPr/>
        </p:nvSpPr>
        <p:spPr>
          <a:xfrm>
            <a:off x="933850" y="4953122"/>
            <a:ext cx="9289200" cy="1247700"/>
          </a:xfrm>
          <a:prstGeom prst="rect">
            <a:avLst/>
          </a:prstGeom>
          <a:noFill/>
          <a:ln>
            <a:noFill/>
          </a:ln>
        </p:spPr>
        <p:txBody>
          <a:bodyPr anchorCtr="0" anchor="t" bIns="34200" lIns="68400" spcFirstLastPara="1" rIns="68400" wrap="square" tIns="34200">
            <a:noAutofit/>
          </a:bodyPr>
          <a:lstStyle/>
          <a:p>
            <a:pPr indent="0" lvl="0" marL="0" marR="0" rtl="0" algn="just">
              <a:lnSpc>
                <a:spcPct val="100000"/>
              </a:lnSpc>
              <a:spcBef>
                <a:spcPts val="0"/>
              </a:spcBef>
              <a:spcAft>
                <a:spcPts val="0"/>
              </a:spcAft>
              <a:buClr>
                <a:srgbClr val="000000"/>
              </a:buClr>
              <a:buSzPts val="1800"/>
              <a:buFont typeface="Montserrat Light"/>
              <a:buNone/>
            </a:pPr>
            <a:r>
              <a:rPr lang="ru-RU" sz="1800">
                <a:latin typeface="Montserrat"/>
                <a:ea typeface="Montserrat"/>
                <a:cs typeface="Montserrat"/>
                <a:sym typeface="Montserrat"/>
              </a:rPr>
              <a:t>Рассмотрен предварительный алгоритм оценки первичной энергии ШАЛ по черенковскому образу в будущем телескопе отраженного света установки СФЕРА-3.</a:t>
            </a:r>
            <a:endParaRPr i="0" sz="1800" u="none" cap="none" strike="noStrike">
              <a:latin typeface="Montserrat"/>
              <a:ea typeface="Montserrat"/>
              <a:cs typeface="Montserrat"/>
              <a:sym typeface="Montserrat"/>
            </a:endParaRPr>
          </a:p>
        </p:txBody>
      </p:sp>
      <p:sp>
        <p:nvSpPr>
          <p:cNvPr id="113" name="Google Shape;113;g2e8fd1e7db6_20_0"/>
          <p:cNvSpPr/>
          <p:nvPr/>
        </p:nvSpPr>
        <p:spPr>
          <a:xfrm>
            <a:off x="933840" y="4574280"/>
            <a:ext cx="9289200" cy="440700"/>
          </a:xfrm>
          <a:prstGeom prst="rect">
            <a:avLst/>
          </a:prstGeom>
          <a:noFill/>
          <a:ln>
            <a:noFill/>
          </a:ln>
        </p:spPr>
        <p:txBody>
          <a:bodyPr anchorCtr="0" anchor="ctr" bIns="51475" lIns="102950" spcFirstLastPara="1" rIns="102950" wrap="square" tIns="54700">
            <a:noAutofit/>
          </a:bodyPr>
          <a:lstStyle/>
          <a:p>
            <a:pPr indent="0" lvl="0" marL="0" marR="0" rtl="0" algn="l">
              <a:lnSpc>
                <a:spcPct val="100000"/>
              </a:lnSpc>
              <a:spcBef>
                <a:spcPts val="0"/>
              </a:spcBef>
              <a:spcAft>
                <a:spcPts val="0"/>
              </a:spcAft>
              <a:buClr>
                <a:srgbClr val="1482A5"/>
              </a:buClr>
              <a:buSzPts val="2200"/>
              <a:buFont typeface="Libre Baskerville"/>
              <a:buNone/>
            </a:pPr>
            <a:r>
              <a:rPr b="1" i="0" lang="ru-RU" sz="2200" u="none" cap="none" strike="noStrike">
                <a:solidFill>
                  <a:srgbClr val="1482A5"/>
                </a:solidFill>
              </a:rPr>
              <a:t>Аннотация</a:t>
            </a:r>
            <a:endParaRPr i="0" sz="2200" u="none" cap="none" strike="noStrike"/>
          </a:p>
        </p:txBody>
      </p:sp>
      <p:sp>
        <p:nvSpPr>
          <p:cNvPr id="114" name="Google Shape;114;g2e8fd1e7db6_20_0"/>
          <p:cNvSpPr/>
          <p:nvPr/>
        </p:nvSpPr>
        <p:spPr>
          <a:xfrm>
            <a:off x="938160" y="6003350"/>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i="0" lang="ru-RU" sz="2600" u="none" cap="none" strike="noStrike">
                <a:solidFill>
                  <a:srgbClr val="FFFFFF"/>
                </a:solidFill>
              </a:rPr>
              <a:t>Введение</a:t>
            </a:r>
            <a:endParaRPr i="0" sz="2600" u="none" cap="none" strike="noStrike"/>
          </a:p>
        </p:txBody>
      </p:sp>
      <p:sp>
        <p:nvSpPr>
          <p:cNvPr id="115" name="Google Shape;115;g2e8fd1e7db6_20_0"/>
          <p:cNvSpPr/>
          <p:nvPr/>
        </p:nvSpPr>
        <p:spPr>
          <a:xfrm>
            <a:off x="11163255" y="19849490"/>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i="0" lang="ru-RU" sz="2600" u="none" cap="none" strike="noStrike">
                <a:solidFill>
                  <a:srgbClr val="FFFFFF"/>
                </a:solidFill>
              </a:rPr>
              <a:t>Результаты</a:t>
            </a:r>
            <a:endParaRPr i="0" sz="2600" u="none" cap="none" strike="noStrike"/>
          </a:p>
        </p:txBody>
      </p:sp>
      <p:sp>
        <p:nvSpPr>
          <p:cNvPr id="116" name="Google Shape;116;g2e8fd1e7db6_20_0"/>
          <p:cNvSpPr/>
          <p:nvPr/>
        </p:nvSpPr>
        <p:spPr>
          <a:xfrm>
            <a:off x="935505" y="9631608"/>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i="0" lang="ru-RU" sz="2600" u="none" cap="none" strike="noStrike">
                <a:solidFill>
                  <a:srgbClr val="FFFFFF"/>
                </a:solidFill>
              </a:rPr>
              <a:t>Методология</a:t>
            </a:r>
            <a:endParaRPr i="0" sz="2600" u="none" cap="none" strike="noStrike"/>
          </a:p>
        </p:txBody>
      </p:sp>
      <p:sp>
        <p:nvSpPr>
          <p:cNvPr id="117" name="Google Shape;117;g2e8fd1e7db6_20_0"/>
          <p:cNvSpPr/>
          <p:nvPr/>
        </p:nvSpPr>
        <p:spPr>
          <a:xfrm>
            <a:off x="11146680" y="22527008"/>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i="0" lang="ru-RU" sz="2600" u="none" cap="none" strike="noStrike">
                <a:solidFill>
                  <a:srgbClr val="FFFFFF"/>
                </a:solidFill>
              </a:rPr>
              <a:t>Заключение</a:t>
            </a:r>
            <a:endParaRPr i="0" sz="2600" u="none" cap="none" strike="noStrike"/>
          </a:p>
        </p:txBody>
      </p:sp>
      <p:sp>
        <p:nvSpPr>
          <p:cNvPr id="118" name="Google Shape;118;g2e8fd1e7db6_20_0"/>
          <p:cNvSpPr/>
          <p:nvPr/>
        </p:nvSpPr>
        <p:spPr>
          <a:xfrm>
            <a:off x="935500" y="6703949"/>
            <a:ext cx="9285900" cy="29532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800"/>
              <a:buFont typeface="Montserrat Light"/>
              <a:buNone/>
            </a:pPr>
            <a:r>
              <a:rPr lang="ru-RU" sz="1800">
                <a:latin typeface="Montserrat"/>
                <a:ea typeface="Montserrat"/>
                <a:cs typeface="Montserrat"/>
                <a:sym typeface="Montserrat"/>
              </a:rPr>
              <a:t>Проект СФЕРА основан на методе А.Е.Чудакова для определения  энергии, направления и массового состава первичной частицы в области энергий выше 10</a:t>
            </a:r>
            <a:r>
              <a:rPr baseline="30000" lang="ru-RU" sz="1800">
                <a:latin typeface="Montserrat"/>
                <a:ea typeface="Montserrat"/>
                <a:cs typeface="Montserrat"/>
                <a:sym typeface="Montserrat"/>
              </a:rPr>
              <a:t>15</a:t>
            </a:r>
            <a:r>
              <a:rPr lang="ru-RU" sz="1800">
                <a:latin typeface="Montserrat"/>
                <a:ea typeface="Montserrat"/>
                <a:cs typeface="Montserrat"/>
                <a:sym typeface="Montserrat"/>
              </a:rPr>
              <a:t> эВ. В эксперименте СФЕРА-2 [1], помимо отраженного света, был зафиксирован и прямой черенковский свет ШАЛ. На основе этого результата возникла идея детектора СФЕРА-3, в котором планируется одновременная регистрация как отраженного, так и прямого черенковского света. Ожидается повышение точности определения параметров первичных частиц. Планируется, что отражающей поверхностью будет выступать снежная поверхность озера Байкал, а подниматься телескоп будет с помощью БПЛА.</a:t>
            </a:r>
            <a:endParaRPr sz="1800">
              <a:latin typeface="Montserrat"/>
              <a:ea typeface="Montserrat"/>
              <a:cs typeface="Montserrat"/>
              <a:sym typeface="Montserrat"/>
            </a:endParaRPr>
          </a:p>
        </p:txBody>
      </p:sp>
      <p:sp>
        <p:nvSpPr>
          <p:cNvPr id="119" name="Google Shape;119;g2e8fd1e7db6_20_0"/>
          <p:cNvSpPr/>
          <p:nvPr/>
        </p:nvSpPr>
        <p:spPr>
          <a:xfrm>
            <a:off x="935500" y="10342825"/>
            <a:ext cx="9285900" cy="12479700"/>
          </a:xfrm>
          <a:prstGeom prst="rect">
            <a:avLst/>
          </a:prstGeom>
          <a:noFill/>
          <a:ln>
            <a:noFill/>
          </a:ln>
        </p:spPr>
        <p:txBody>
          <a:bodyPr anchorCtr="0" anchor="t" bIns="45000" lIns="90000" spcFirstLastPara="1" rIns="90000" wrap="square" tIns="45000">
            <a:noAutofit/>
          </a:bodyPr>
          <a:lstStyle/>
          <a:p>
            <a:pPr indent="0" lvl="0" marL="0" marR="0" rtl="0" algn="just">
              <a:lnSpc>
                <a:spcPct val="115000"/>
              </a:lnSpc>
              <a:spcBef>
                <a:spcPts val="0"/>
              </a:spcBef>
              <a:spcAft>
                <a:spcPts val="0"/>
              </a:spcAft>
              <a:buClr>
                <a:srgbClr val="000000"/>
              </a:buClr>
              <a:buSzPts val="1800"/>
              <a:buFont typeface="Montserrat Light"/>
              <a:buNone/>
            </a:pPr>
            <a:r>
              <a:rPr lang="ru-RU" sz="1800">
                <a:latin typeface="Montserrat"/>
                <a:ea typeface="Montserrat"/>
                <a:cs typeface="Montserrat"/>
                <a:sym typeface="Montserrat"/>
              </a:rPr>
              <a:t>Оценка энергии происходит по полученной из расчетов зависимости полного количества черенковского света ШАЛ, отраженного от снега и попавшего на мозаику телескопа, от расстояния R от оси ливня на снегу до оси телескопа. Такие зависимости Q(E</a:t>
            </a:r>
            <a:r>
              <a:rPr baseline="-25000" lang="ru-RU" sz="1800">
                <a:latin typeface="Montserrat"/>
                <a:ea typeface="Montserrat"/>
                <a:cs typeface="Montserrat"/>
                <a:sym typeface="Montserrat"/>
              </a:rPr>
              <a:t>0</a:t>
            </a:r>
            <a:r>
              <a:rPr lang="ru-RU" sz="1800">
                <a:latin typeface="Montserrat"/>
                <a:ea typeface="Montserrat"/>
                <a:cs typeface="Montserrat"/>
                <a:sym typeface="Montserrat"/>
              </a:rPr>
              <a:t>,R) могут быть получены для набора первичных энергий как регрессии, построенные на соответствующих выборках искусственных событий. Оценки энергии делаются по измерениям Q</a:t>
            </a:r>
            <a:r>
              <a:rPr baseline="30000" lang="ru-RU" sz="1800">
                <a:latin typeface="Montserrat"/>
                <a:ea typeface="Montserrat"/>
                <a:cs typeface="Montserrat"/>
                <a:sym typeface="Montserrat"/>
              </a:rPr>
              <a:t>exp</a:t>
            </a:r>
            <a:r>
              <a:rPr lang="ru-RU" sz="1800">
                <a:latin typeface="Montserrat"/>
                <a:ea typeface="Montserrat"/>
                <a:cs typeface="Montserrat"/>
                <a:sym typeface="Montserrat"/>
              </a:rPr>
              <a:t> и</a:t>
            </a:r>
            <a:r>
              <a:rPr lang="ru-RU" sz="1800">
                <a:solidFill>
                  <a:schemeClr val="dk1"/>
                </a:solidFill>
                <a:latin typeface="Montserrat"/>
                <a:ea typeface="Montserrat"/>
                <a:cs typeface="Montserrat"/>
                <a:sym typeface="Montserrat"/>
              </a:rPr>
              <a:t> R</a:t>
            </a:r>
            <a:r>
              <a:rPr baseline="30000" lang="ru-RU" sz="1800">
                <a:solidFill>
                  <a:schemeClr val="dk1"/>
                </a:solidFill>
                <a:latin typeface="Montserrat"/>
                <a:ea typeface="Montserrat"/>
                <a:cs typeface="Montserrat"/>
                <a:sym typeface="Montserrat"/>
              </a:rPr>
              <a:t>exp</a:t>
            </a:r>
            <a:r>
              <a:rPr lang="ru-RU" sz="1800">
                <a:solidFill>
                  <a:schemeClr val="dk1"/>
                </a:solidFill>
                <a:latin typeface="Montserrat"/>
                <a:ea typeface="Montserrat"/>
                <a:cs typeface="Montserrat"/>
                <a:sym typeface="Montserrat"/>
              </a:rPr>
              <a:t> на мозаике телескопа обратной интерполяцией по набору упомянутых зависимостей:  E</a:t>
            </a:r>
            <a:r>
              <a:rPr baseline="-25000" lang="ru-RU" sz="1800">
                <a:solidFill>
                  <a:schemeClr val="dk1"/>
                </a:solidFill>
                <a:latin typeface="Montserrat"/>
                <a:ea typeface="Montserrat"/>
                <a:cs typeface="Montserrat"/>
                <a:sym typeface="Montserrat"/>
              </a:rPr>
              <a:t>0</a:t>
            </a:r>
            <a:r>
              <a:rPr baseline="30000" lang="ru-RU" sz="1800">
                <a:solidFill>
                  <a:schemeClr val="dk1"/>
                </a:solidFill>
                <a:latin typeface="Montserrat"/>
                <a:ea typeface="Montserrat"/>
                <a:cs typeface="Montserrat"/>
                <a:sym typeface="Montserrat"/>
              </a:rPr>
              <a:t>est</a:t>
            </a:r>
            <a:r>
              <a:rPr lang="ru-RU" sz="1800">
                <a:solidFill>
                  <a:schemeClr val="dk1"/>
                </a:solidFill>
                <a:latin typeface="Montserrat"/>
                <a:ea typeface="Montserrat"/>
                <a:cs typeface="Montserrat"/>
                <a:sym typeface="Montserrat"/>
              </a:rPr>
              <a:t> = E</a:t>
            </a:r>
            <a:r>
              <a:rPr baseline="-25000" lang="ru-RU" sz="1800">
                <a:solidFill>
                  <a:schemeClr val="dk1"/>
                </a:solidFill>
                <a:latin typeface="Montserrat"/>
                <a:ea typeface="Montserrat"/>
                <a:cs typeface="Montserrat"/>
                <a:sym typeface="Montserrat"/>
              </a:rPr>
              <a:t>0</a:t>
            </a:r>
            <a:r>
              <a:rPr lang="ru-RU" sz="1800">
                <a:solidFill>
                  <a:schemeClr val="dk1"/>
                </a:solidFill>
                <a:latin typeface="Montserrat"/>
                <a:ea typeface="Montserrat"/>
                <a:cs typeface="Montserrat"/>
                <a:sym typeface="Montserrat"/>
              </a:rPr>
              <a:t>(Q</a:t>
            </a:r>
            <a:r>
              <a:rPr baseline="30000" lang="ru-RU" sz="1800">
                <a:solidFill>
                  <a:schemeClr val="dk1"/>
                </a:solidFill>
                <a:latin typeface="Montserrat"/>
                <a:ea typeface="Montserrat"/>
                <a:cs typeface="Montserrat"/>
                <a:sym typeface="Montserrat"/>
              </a:rPr>
              <a:t>exp</a:t>
            </a:r>
            <a:r>
              <a:rPr lang="ru-RU" sz="1800">
                <a:solidFill>
                  <a:schemeClr val="dk1"/>
                </a:solidFill>
                <a:latin typeface="Montserrat"/>
                <a:ea typeface="Montserrat"/>
                <a:cs typeface="Montserrat"/>
                <a:sym typeface="Montserrat"/>
              </a:rPr>
              <a:t>, R</a:t>
            </a:r>
            <a:r>
              <a:rPr baseline="30000" lang="ru-RU" sz="1800">
                <a:solidFill>
                  <a:schemeClr val="dk1"/>
                </a:solidFill>
                <a:latin typeface="Montserrat"/>
                <a:ea typeface="Montserrat"/>
                <a:cs typeface="Montserrat"/>
                <a:sym typeface="Montserrat"/>
              </a:rPr>
              <a:t>exp</a:t>
            </a:r>
            <a:r>
              <a:rPr lang="ru-RU"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ru-RU" sz="1800">
                <a:solidFill>
                  <a:schemeClr val="dk1"/>
                </a:solidFill>
                <a:latin typeface="Montserrat"/>
                <a:ea typeface="Montserrat"/>
                <a:cs typeface="Montserrat"/>
                <a:sym typeface="Montserrat"/>
              </a:rPr>
              <a:t>Для оценки ошибок метода мы рассмотрели три ядра: протон, азот, железо. Для каждого ядра рассматриваются 5 событий, по 100 клонов для каждого события, где клон события – это то же событие со смещённой точкой падения оси. Таким образом, анализируются по 500 событий каждого ядра с равномерным распределением точек падения оси на снежной поверх- ности в круге радиуса 500 метров.</a:t>
            </a:r>
            <a:endParaRPr sz="1800">
              <a:solidFill>
                <a:schemeClr val="dk1"/>
              </a:solidFill>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ru-RU" sz="1800">
                <a:solidFill>
                  <a:schemeClr val="dk1"/>
                </a:solidFill>
                <a:latin typeface="Montserrat"/>
                <a:ea typeface="Montserrat"/>
                <a:cs typeface="Montserrat"/>
                <a:sym typeface="Montserrat"/>
              </a:rPr>
              <a:t>Строятся зависимости полного числа фотонов образа от расстояния между осью телескопа и точкой падения оси ливня для протона, железа и азота с энергией 10 ПэВ (рис. 1)</a:t>
            </a:r>
            <a:endParaRPr sz="1800">
              <a:solidFill>
                <a:schemeClr val="dk1"/>
              </a:solidFill>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ru-RU" sz="1800">
                <a:solidFill>
                  <a:schemeClr val="dk1"/>
                </a:solidFill>
                <a:latin typeface="Montserrat"/>
                <a:ea typeface="Montserrat"/>
                <a:cs typeface="Montserrat"/>
                <a:sym typeface="Montserrat"/>
              </a:rPr>
              <a:t>Для расчёта относительных флуктуаций брались квадраты 120*120 м</a:t>
            </a:r>
            <a:r>
              <a:rPr baseline="30000" lang="ru-RU" sz="1800">
                <a:solidFill>
                  <a:schemeClr val="dk1"/>
                </a:solidFill>
                <a:latin typeface="Montserrat"/>
                <a:ea typeface="Montserrat"/>
                <a:cs typeface="Montserrat"/>
                <a:sym typeface="Montserrat"/>
              </a:rPr>
              <a:t>2</a:t>
            </a:r>
            <a:r>
              <a:rPr lang="ru-RU" sz="1800">
                <a:solidFill>
                  <a:schemeClr val="dk1"/>
                </a:solidFill>
                <a:latin typeface="Montserrat"/>
                <a:ea typeface="Montserrat"/>
                <a:cs typeface="Montserrat"/>
                <a:sym typeface="Montserrat"/>
              </a:rPr>
              <a:t> вдоль радиуса (x, 0). Центр первого квадрата лежит в точке (0, 0), второго – (120, 0) и т.д. Идея заключается в том, что при равномерном распределении точек падения оси ливня по кругу лучше покажут флуктуации элементы с одина- ковой площадью, чтобы число событий было почти одинаковым. В связи с тем, что квадрат с центром в точке (480, 0) затрагивает лишь часть круга, то его исключают из рассмотрения.  Так получена зависимость относитель- ных флуктуаций для трёх ядер (рис. 2).</a:t>
            </a:r>
            <a:endParaRPr sz="1800">
              <a:solidFill>
                <a:schemeClr val="dk1"/>
              </a:solidFill>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ru-RU" sz="1800">
                <a:solidFill>
                  <a:schemeClr val="dk1"/>
                </a:solidFill>
                <a:latin typeface="Montserrat"/>
                <a:ea typeface="Montserrat"/>
                <a:cs typeface="Montserrat"/>
                <a:sym typeface="Montserrat"/>
              </a:rPr>
              <a:t>Для оценки энергии частицы неизвестной массы</a:t>
            </a:r>
            <a:r>
              <a:rPr lang="ru-RU" sz="1800">
                <a:solidFill>
                  <a:schemeClr val="dk1"/>
                </a:solidFill>
                <a:latin typeface="Montserrat"/>
                <a:ea typeface="Montserrat"/>
                <a:cs typeface="Montserrat"/>
                <a:sym typeface="Montserrat"/>
              </a:rPr>
              <a:t> три</a:t>
            </a:r>
            <a:r>
              <a:rPr lang="ru-RU" sz="1800">
                <a:solidFill>
                  <a:schemeClr val="dk1"/>
                </a:solidFill>
                <a:latin typeface="Montserrat"/>
                <a:ea typeface="Montserrat"/>
                <a:cs typeface="Montserrat"/>
                <a:sym typeface="Montserrat"/>
              </a:rPr>
              <a:t> полученные зависимости усредняются (рис. 3). Определение энергии будет прово- диться путем сопоставления данных ливня со средней кривой. Из-за усреднения по трем ядрам при определении энергии возникнет система- тический сдвиг. Если количество света на мозаике при определенном расстоянии от оси телескопа до точки падения оси ливня принадлежит диапазону погрешностей кривой, то можно сказать, что энергия события соответствует энергии этой кривой. </a:t>
            </a:r>
            <a:endParaRPr sz="1800">
              <a:solidFill>
                <a:schemeClr val="dk1"/>
              </a:solidFill>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ru-RU" sz="1800">
                <a:solidFill>
                  <a:schemeClr val="dk1"/>
                </a:solidFill>
                <a:latin typeface="Montserrat"/>
                <a:ea typeface="Montserrat"/>
                <a:cs typeface="Montserrat"/>
                <a:sym typeface="Montserrat"/>
              </a:rPr>
              <a:t>Ошибки в энергии для ядер азота на рис. 4 оказываются малыми просто потому, что  усреднение трех кривых дает зависимость, близкую к кривой для азота. Поэтому в условиях неизвестной массы ядра надо ориентиро- ваться на ошибки для протонов и железа.</a:t>
            </a:r>
            <a:endParaRPr sz="1800">
              <a:latin typeface="Montserrat"/>
              <a:ea typeface="Montserrat"/>
              <a:cs typeface="Montserrat"/>
              <a:sym typeface="Montserrat"/>
            </a:endParaRPr>
          </a:p>
          <a:p>
            <a:pPr indent="0" lvl="0" marL="0" marR="0" rtl="0" algn="just">
              <a:lnSpc>
                <a:spcPct val="100000"/>
              </a:lnSpc>
              <a:spcBef>
                <a:spcPts val="1200"/>
              </a:spcBef>
              <a:spcAft>
                <a:spcPts val="0"/>
              </a:spcAft>
              <a:buClr>
                <a:srgbClr val="000000"/>
              </a:buClr>
              <a:buSzPts val="1800"/>
              <a:buFont typeface="Montserrat Light"/>
              <a:buNone/>
            </a:pPr>
            <a:r>
              <a:t/>
            </a:r>
            <a:endParaRPr sz="1800">
              <a:latin typeface="Montserrat"/>
              <a:ea typeface="Montserrat"/>
              <a:cs typeface="Montserrat"/>
              <a:sym typeface="Montserrat"/>
            </a:endParaRPr>
          </a:p>
        </p:txBody>
      </p:sp>
      <p:sp>
        <p:nvSpPr>
          <p:cNvPr id="120" name="Google Shape;120;g2e8fd1e7db6_20_0"/>
          <p:cNvSpPr/>
          <p:nvPr/>
        </p:nvSpPr>
        <p:spPr>
          <a:xfrm>
            <a:off x="11178250" y="20482375"/>
            <a:ext cx="9255900" cy="2036100"/>
          </a:xfrm>
          <a:prstGeom prst="rect">
            <a:avLst/>
          </a:prstGeom>
          <a:noFill/>
          <a:ln>
            <a:noFill/>
          </a:ln>
        </p:spPr>
        <p:txBody>
          <a:bodyPr anchorCtr="0" anchor="t" bIns="45000" lIns="90000" spcFirstLastPara="1" rIns="90000" wrap="square" tIns="45000">
            <a:noAutofit/>
          </a:bodyPr>
          <a:lstStyle/>
          <a:p>
            <a:pPr indent="0" lvl="0" marL="0" rtl="0" algn="just">
              <a:lnSpc>
                <a:spcPct val="115000"/>
              </a:lnSpc>
              <a:spcBef>
                <a:spcPts val="1200"/>
              </a:spcBef>
              <a:spcAft>
                <a:spcPts val="0"/>
              </a:spcAft>
              <a:buClr>
                <a:schemeClr val="dk1"/>
              </a:buClr>
              <a:buSzPts val="1100"/>
              <a:buFont typeface="Arial"/>
              <a:buNone/>
            </a:pPr>
            <a:r>
              <a:rPr lang="ru-RU" sz="1800">
                <a:latin typeface="Montserrat"/>
                <a:ea typeface="Montserrat"/>
                <a:cs typeface="Montserrat"/>
                <a:sym typeface="Montserrat"/>
              </a:rPr>
              <a:t>Получены зависимости полного количества света на мозаике от расстояния от оси телескопа до точки падения оси ливня для трёх ядер с энергией 10ПэВ. Для каждого ядра были получены зависимости относительных флуктуаций и ошибки в энергии от расстояния между осью телескопа и точкой падения оси ливни, что дает точность оценки энергии телескопом отраженного света СФЕРА-3.</a:t>
            </a:r>
            <a:endParaRPr sz="1800">
              <a:latin typeface="Montserrat"/>
              <a:ea typeface="Montserrat"/>
              <a:cs typeface="Montserrat"/>
              <a:sym typeface="Montserrat"/>
            </a:endParaRPr>
          </a:p>
          <a:p>
            <a:pPr indent="0" lvl="0" marL="0" marR="0" rtl="0" algn="l">
              <a:lnSpc>
                <a:spcPct val="100000"/>
              </a:lnSpc>
              <a:spcBef>
                <a:spcPts val="1200"/>
              </a:spcBef>
              <a:spcAft>
                <a:spcPts val="0"/>
              </a:spcAft>
              <a:buClr>
                <a:srgbClr val="000000"/>
              </a:buClr>
              <a:buSzPts val="1800"/>
              <a:buFont typeface="Montserrat Light"/>
              <a:buNone/>
            </a:pPr>
            <a:r>
              <a:t/>
            </a:r>
            <a:endParaRPr sz="1800">
              <a:latin typeface="Montserrat"/>
              <a:ea typeface="Montserrat"/>
              <a:cs typeface="Montserrat"/>
              <a:sym typeface="Montserrat"/>
            </a:endParaRPr>
          </a:p>
        </p:txBody>
      </p:sp>
      <p:sp>
        <p:nvSpPr>
          <p:cNvPr id="121" name="Google Shape;121;g2e8fd1e7db6_20_0"/>
          <p:cNvSpPr/>
          <p:nvPr/>
        </p:nvSpPr>
        <p:spPr>
          <a:xfrm>
            <a:off x="11155225" y="23217800"/>
            <a:ext cx="9268800" cy="1607400"/>
          </a:xfrm>
          <a:prstGeom prst="rect">
            <a:avLst/>
          </a:prstGeom>
          <a:noFill/>
          <a:ln>
            <a:noFill/>
          </a:ln>
        </p:spPr>
        <p:txBody>
          <a:bodyPr anchorCtr="0" anchor="t" bIns="45000" lIns="90000" spcFirstLastPara="1" rIns="90000" wrap="square" tIns="45000">
            <a:noAutofit/>
          </a:bodyPr>
          <a:lstStyle/>
          <a:p>
            <a:pPr indent="0" lvl="0" marL="0" rtl="0" algn="just">
              <a:lnSpc>
                <a:spcPct val="115000"/>
              </a:lnSpc>
              <a:spcBef>
                <a:spcPts val="1200"/>
              </a:spcBef>
              <a:spcAft>
                <a:spcPts val="0"/>
              </a:spcAft>
              <a:buClr>
                <a:schemeClr val="dk1"/>
              </a:buClr>
              <a:buSzPts val="1100"/>
              <a:buFont typeface="Arial"/>
              <a:buNone/>
            </a:pPr>
            <a:r>
              <a:rPr lang="ru-RU" sz="1800">
                <a:latin typeface="Montserrat"/>
                <a:ea typeface="Montserrat"/>
                <a:cs typeface="Montserrat"/>
                <a:sym typeface="Montserrat"/>
              </a:rPr>
              <a:t>Представленный </a:t>
            </a:r>
            <a:r>
              <a:rPr lang="ru-RU" sz="1800">
                <a:latin typeface="Montserrat"/>
                <a:ea typeface="Montserrat"/>
                <a:cs typeface="Montserrat"/>
                <a:sym typeface="Montserrat"/>
              </a:rPr>
              <a:t>алгоритм позволяет путем сопоставления оценить энергию первичной частицы. В дальнейшем метод будет усиливаться аппроксимацией образа, что увеличит точность определения энергии. Максимально точные оценки энергии будет обеспечивать полный алгоритм, оценивающий все первичные параметры ливня.</a:t>
            </a:r>
            <a:endParaRPr sz="1800">
              <a:latin typeface="Montserrat"/>
              <a:ea typeface="Montserrat"/>
              <a:cs typeface="Montserrat"/>
              <a:sym typeface="Montserrat"/>
            </a:endParaRPr>
          </a:p>
          <a:p>
            <a:pPr indent="0" lvl="0" marL="0" marR="0" rtl="0" algn="l">
              <a:lnSpc>
                <a:spcPct val="100000"/>
              </a:lnSpc>
              <a:spcBef>
                <a:spcPts val="1200"/>
              </a:spcBef>
              <a:spcAft>
                <a:spcPts val="0"/>
              </a:spcAft>
              <a:buClr>
                <a:srgbClr val="000000"/>
              </a:buClr>
              <a:buSzPts val="1800"/>
              <a:buFont typeface="Montserrat Light"/>
              <a:buNone/>
            </a:pPr>
            <a:r>
              <a:t/>
            </a:r>
            <a:endParaRPr sz="1800">
              <a:latin typeface="Montserrat"/>
              <a:ea typeface="Montserrat"/>
              <a:cs typeface="Montserrat"/>
              <a:sym typeface="Montserrat"/>
            </a:endParaRPr>
          </a:p>
        </p:txBody>
      </p:sp>
      <p:sp>
        <p:nvSpPr>
          <p:cNvPr id="122" name="Google Shape;122;g2e8fd1e7db6_20_0"/>
          <p:cNvSpPr/>
          <p:nvPr/>
        </p:nvSpPr>
        <p:spPr>
          <a:xfrm>
            <a:off x="11178255" y="24897250"/>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i="0" lang="ru-RU" sz="2600" u="none" cap="none" strike="noStrike">
                <a:solidFill>
                  <a:srgbClr val="FFFFFF"/>
                </a:solidFill>
              </a:rPr>
              <a:t>Благодарности</a:t>
            </a:r>
            <a:endParaRPr i="0" sz="2600" u="none" cap="none" strike="noStrike"/>
          </a:p>
        </p:txBody>
      </p:sp>
      <p:sp>
        <p:nvSpPr>
          <p:cNvPr id="123" name="Google Shape;123;g2e8fd1e7db6_20_0"/>
          <p:cNvSpPr/>
          <p:nvPr/>
        </p:nvSpPr>
        <p:spPr>
          <a:xfrm>
            <a:off x="11180250" y="25553800"/>
            <a:ext cx="9268800" cy="2036100"/>
          </a:xfrm>
          <a:prstGeom prst="rect">
            <a:avLst/>
          </a:prstGeom>
          <a:noFill/>
          <a:ln>
            <a:noFill/>
          </a:ln>
        </p:spPr>
        <p:txBody>
          <a:bodyPr anchorCtr="0" anchor="t" bIns="45000" lIns="90000" spcFirstLastPara="1" rIns="90000" wrap="square" tIns="45000">
            <a:noAutofit/>
          </a:bodyPr>
          <a:lstStyle/>
          <a:p>
            <a:pPr indent="457200" lvl="0" marL="0" marR="0" rtl="0" algn="just">
              <a:lnSpc>
                <a:spcPct val="100000"/>
              </a:lnSpc>
              <a:spcBef>
                <a:spcPts val="0"/>
              </a:spcBef>
              <a:spcAft>
                <a:spcPts val="0"/>
              </a:spcAft>
              <a:buClr>
                <a:srgbClr val="000000"/>
              </a:buClr>
              <a:buSzPts val="1800"/>
              <a:buFont typeface="Montserrat Light"/>
              <a:buNone/>
            </a:pPr>
            <a:r>
              <a:rPr lang="ru-RU" sz="1800">
                <a:latin typeface="Montserrat"/>
                <a:ea typeface="Montserrat"/>
                <a:cs typeface="Montserrat"/>
                <a:sym typeface="Montserrat"/>
              </a:rPr>
              <a:t>Работа выполнена с использованием оборудования Центра коллектив- ного пользования сверхвысокопроизводительными вычислительными ре- сурсами МГУ имени М.В. Ломоносова [2].</a:t>
            </a:r>
            <a:endParaRPr sz="1800">
              <a:latin typeface="Montserrat"/>
              <a:ea typeface="Montserrat"/>
              <a:cs typeface="Montserrat"/>
              <a:sym typeface="Montserrat"/>
            </a:endParaRPr>
          </a:p>
          <a:p>
            <a:pPr indent="457200" lvl="0" marL="0" marR="0" rtl="0" algn="just">
              <a:lnSpc>
                <a:spcPct val="100000"/>
              </a:lnSpc>
              <a:spcBef>
                <a:spcPts val="0"/>
              </a:spcBef>
              <a:spcAft>
                <a:spcPts val="0"/>
              </a:spcAft>
              <a:buClr>
                <a:srgbClr val="000000"/>
              </a:buClr>
              <a:buSzPts val="1800"/>
              <a:buFont typeface="Montserrat Light"/>
              <a:buNone/>
            </a:pPr>
            <a:r>
              <a:rPr lang="ru-RU" sz="1800">
                <a:latin typeface="Montserrat"/>
                <a:ea typeface="Montserrat"/>
                <a:cs typeface="Montserrat"/>
                <a:sym typeface="Montserrat"/>
              </a:rPr>
              <a:t>Исследование выполнено за счет гранта Российского научного фонда No 23-72-00006. rscf.ru/project/23-72-00006/</a:t>
            </a:r>
            <a:endParaRPr sz="1800">
              <a:latin typeface="Montserrat"/>
              <a:ea typeface="Montserrat"/>
              <a:cs typeface="Montserrat"/>
              <a:sym typeface="Montserrat"/>
            </a:endParaRPr>
          </a:p>
        </p:txBody>
      </p:sp>
      <p:sp>
        <p:nvSpPr>
          <p:cNvPr id="124" name="Google Shape;124;g2e8fd1e7db6_20_0"/>
          <p:cNvSpPr txBox="1"/>
          <p:nvPr/>
        </p:nvSpPr>
        <p:spPr>
          <a:xfrm>
            <a:off x="16634450" y="3367450"/>
            <a:ext cx="4208100" cy="364800"/>
          </a:xfrm>
          <a:prstGeom prst="rect">
            <a:avLst/>
          </a:prstGeom>
          <a:noFill/>
          <a:ln>
            <a:noFill/>
          </a:ln>
        </p:spPr>
        <p:txBody>
          <a:bodyPr anchorCtr="0" anchor="t" bIns="45000" lIns="90000" spcFirstLastPara="1" rIns="90000" wrap="square" tIns="45000">
            <a:noAutofit/>
          </a:bodyPr>
          <a:lstStyle/>
          <a:p>
            <a:pPr indent="0" lvl="0" marL="0" marR="0" rtl="0" algn="r">
              <a:spcBef>
                <a:spcPts val="0"/>
              </a:spcBef>
              <a:spcAft>
                <a:spcPts val="0"/>
              </a:spcAft>
              <a:buNone/>
            </a:pPr>
            <a:r>
              <a:rPr b="0" i="0" lang="ru-RU" sz="1910" u="none" cap="none" strike="noStrike">
                <a:latin typeface="Arial"/>
                <a:ea typeface="Arial"/>
                <a:cs typeface="Arial"/>
                <a:sym typeface="Arial"/>
              </a:rPr>
              <a:t>ID: </a:t>
            </a:r>
            <a:r>
              <a:rPr lang="ru-RU" sz="1910"/>
              <a:t>124</a:t>
            </a:r>
            <a:r>
              <a:rPr b="0" i="0" lang="ru-RU" sz="1910" u="none" cap="none" strike="noStrike">
                <a:latin typeface="Arial"/>
                <a:ea typeface="Arial"/>
                <a:cs typeface="Arial"/>
                <a:sym typeface="Arial"/>
              </a:rPr>
              <a:t>. E-mail: </a:t>
            </a:r>
            <a:r>
              <a:rPr lang="ru-RU" sz="1910"/>
              <a:t>tka002</a:t>
            </a:r>
            <a:r>
              <a:rPr b="0" i="0" lang="ru-RU" sz="1910" u="none" cap="none" strike="noStrike">
                <a:latin typeface="Arial"/>
                <a:ea typeface="Arial"/>
                <a:cs typeface="Arial"/>
                <a:sym typeface="Arial"/>
              </a:rPr>
              <a:t>@</a:t>
            </a:r>
            <a:r>
              <a:rPr lang="ru-RU" sz="1910"/>
              <a:t>mail.</a:t>
            </a:r>
            <a:r>
              <a:rPr b="0" i="0" lang="ru-RU" sz="1910" u="none" cap="none" strike="noStrike">
                <a:latin typeface="Arial"/>
                <a:ea typeface="Arial"/>
                <a:cs typeface="Arial"/>
                <a:sym typeface="Arial"/>
              </a:rPr>
              <a:t>ru</a:t>
            </a:r>
            <a:endParaRPr b="0" sz="1910" strike="noStrike">
              <a:latin typeface="Arial"/>
              <a:ea typeface="Arial"/>
              <a:cs typeface="Arial"/>
              <a:sym typeface="Arial"/>
            </a:endParaRPr>
          </a:p>
        </p:txBody>
      </p:sp>
      <p:pic>
        <p:nvPicPr>
          <p:cNvPr id="125" name="Google Shape;125;g2e8fd1e7db6_20_0"/>
          <p:cNvPicPr preferRelativeResize="0"/>
          <p:nvPr/>
        </p:nvPicPr>
        <p:blipFill>
          <a:blip r:embed="rId4">
            <a:alphaModFix/>
          </a:blip>
          <a:stretch>
            <a:fillRect/>
          </a:stretch>
        </p:blipFill>
        <p:spPr>
          <a:xfrm>
            <a:off x="18476550" y="628650"/>
            <a:ext cx="2365875" cy="2365875"/>
          </a:xfrm>
          <a:prstGeom prst="rect">
            <a:avLst/>
          </a:prstGeom>
          <a:noFill/>
          <a:ln>
            <a:noFill/>
          </a:ln>
        </p:spPr>
      </p:pic>
      <p:sp>
        <p:nvSpPr>
          <p:cNvPr id="126" name="Google Shape;126;g2e8fd1e7db6_20_0"/>
          <p:cNvSpPr txBox="1"/>
          <p:nvPr/>
        </p:nvSpPr>
        <p:spPr>
          <a:xfrm>
            <a:off x="10050475" y="29609150"/>
            <a:ext cx="109728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600"/>
              </a:spcAft>
              <a:buClr>
                <a:schemeClr val="dk1"/>
              </a:buClr>
              <a:buSzPts val="1100"/>
              <a:buFont typeface="Arial"/>
              <a:buNone/>
            </a:pPr>
            <a:r>
              <a:t/>
            </a:r>
            <a:endParaRPr sz="2400">
              <a:solidFill>
                <a:srgbClr val="8CD23C"/>
              </a:solidFill>
            </a:endParaRPr>
          </a:p>
        </p:txBody>
      </p:sp>
      <p:sp>
        <p:nvSpPr>
          <p:cNvPr id="127" name="Google Shape;127;g2e8fd1e7db6_20_0"/>
          <p:cNvSpPr txBox="1"/>
          <p:nvPr/>
        </p:nvSpPr>
        <p:spPr>
          <a:xfrm>
            <a:off x="11156125" y="10622000"/>
            <a:ext cx="9204900" cy="1172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ru-RU" sz="1800">
                <a:solidFill>
                  <a:schemeClr val="dk1"/>
                </a:solidFill>
                <a:latin typeface="Montserrat"/>
                <a:ea typeface="Montserrat"/>
                <a:cs typeface="Montserrat"/>
                <a:sym typeface="Montserrat"/>
              </a:rPr>
              <a:t>В дальнейшем масса первичной частицы будет оцениваться для каждого события. Это уменьшит ошибку энергии, даже если масса будет определяться не точно. </a:t>
            </a:r>
            <a:endParaRPr sz="18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800">
              <a:solidFill>
                <a:schemeClr val="dk1"/>
              </a:solidFill>
              <a:latin typeface="Montserrat"/>
              <a:ea typeface="Montserrat"/>
              <a:cs typeface="Montserrat"/>
              <a:sym typeface="Montserrat"/>
            </a:endParaRPr>
          </a:p>
          <a:p>
            <a:pPr indent="0" lvl="0" marL="0" rtl="0" algn="l">
              <a:lnSpc>
                <a:spcPct val="115000"/>
              </a:lnSpc>
              <a:spcBef>
                <a:spcPts val="1200"/>
              </a:spcBef>
              <a:spcAft>
                <a:spcPts val="1200"/>
              </a:spcAft>
              <a:buClr>
                <a:schemeClr val="dk1"/>
              </a:buClr>
              <a:buSzPts val="1100"/>
              <a:buFont typeface="Arial"/>
              <a:buNone/>
            </a:pPr>
            <a:r>
              <a:t/>
            </a:r>
            <a:endParaRPr sz="1800">
              <a:solidFill>
                <a:schemeClr val="dk1"/>
              </a:solidFill>
              <a:latin typeface="Montserrat"/>
              <a:ea typeface="Montserrat"/>
              <a:cs typeface="Montserrat"/>
              <a:sym typeface="Montserrat"/>
            </a:endParaRPr>
          </a:p>
        </p:txBody>
      </p:sp>
      <p:sp>
        <p:nvSpPr>
          <p:cNvPr id="128" name="Google Shape;128;g2e8fd1e7db6_20_0"/>
          <p:cNvSpPr txBox="1"/>
          <p:nvPr/>
        </p:nvSpPr>
        <p:spPr>
          <a:xfrm>
            <a:off x="933850" y="27101525"/>
            <a:ext cx="4396500" cy="1781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Montserrat Light"/>
              <a:buNone/>
            </a:pPr>
            <a:r>
              <a:rPr lang="ru-RU" sz="1800">
                <a:latin typeface="Montserrat"/>
                <a:ea typeface="Montserrat"/>
                <a:cs typeface="Montserrat"/>
                <a:sym typeface="Montserrat"/>
              </a:rPr>
              <a:t>Рис. 1. Зависимость полного числа попавших на мозаику фотонов в событии в зависимости от рас- стояния между осью телескопа и точ</a:t>
            </a:r>
            <a:r>
              <a:rPr lang="ru-RU" sz="1800">
                <a:latin typeface="Montserrat"/>
                <a:ea typeface="Montserrat"/>
                <a:cs typeface="Montserrat"/>
                <a:sym typeface="Montserrat"/>
              </a:rPr>
              <a:t>к</a:t>
            </a:r>
            <a:r>
              <a:rPr lang="ru-RU" sz="1800">
                <a:latin typeface="Montserrat"/>
                <a:ea typeface="Montserrat"/>
                <a:cs typeface="Montserrat"/>
                <a:sym typeface="Montserrat"/>
              </a:rPr>
              <a:t>ой падения оси ливня для протона, железа и азота с энергией 10 ПэВ. </a:t>
            </a:r>
            <a:endParaRPr sz="1800">
              <a:latin typeface="Montserrat"/>
              <a:ea typeface="Montserrat"/>
              <a:cs typeface="Montserrat"/>
              <a:sym typeface="Montserrat"/>
            </a:endParaRPr>
          </a:p>
        </p:txBody>
      </p:sp>
      <p:sp>
        <p:nvSpPr>
          <p:cNvPr id="129" name="Google Shape;129;g2e8fd1e7db6_20_0"/>
          <p:cNvSpPr txBox="1"/>
          <p:nvPr/>
        </p:nvSpPr>
        <p:spPr>
          <a:xfrm>
            <a:off x="5832000" y="27101525"/>
            <a:ext cx="4208100" cy="1781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Montserrat Light"/>
              <a:buNone/>
            </a:pPr>
            <a:r>
              <a:rPr lang="ru-RU" sz="1800">
                <a:latin typeface="Montserrat"/>
                <a:ea typeface="Montserrat"/>
                <a:cs typeface="Montserrat"/>
                <a:sym typeface="Montserrat"/>
              </a:rPr>
              <a:t>Рис. 2. Зависимость относитель- ных флуктуаций от расстояния между осью телескопа и точкой падения оси ливня для протона, железа и азота с энергией 10 ПэВ.</a:t>
            </a:r>
            <a:endParaRPr sz="1800">
              <a:latin typeface="Montserrat"/>
              <a:ea typeface="Montserrat"/>
              <a:cs typeface="Montserrat"/>
              <a:sym typeface="Montserrat"/>
            </a:endParaRPr>
          </a:p>
        </p:txBody>
      </p:sp>
      <p:sp>
        <p:nvSpPr>
          <p:cNvPr id="130" name="Google Shape;130;g2e8fd1e7db6_20_0"/>
          <p:cNvSpPr txBox="1"/>
          <p:nvPr/>
        </p:nvSpPr>
        <p:spPr>
          <a:xfrm>
            <a:off x="11142925" y="11752700"/>
            <a:ext cx="5394900" cy="3329400"/>
          </a:xfrm>
          <a:prstGeom prst="rect">
            <a:avLst/>
          </a:prstGeom>
          <a:noFill/>
          <a:ln>
            <a:noFill/>
          </a:ln>
        </p:spPr>
        <p:txBody>
          <a:bodyPr anchorCtr="0" anchor="t" bIns="91425" lIns="91425" spcFirstLastPara="1" rIns="91425" wrap="square" tIns="91425">
            <a:spAutoFit/>
          </a:bodyPr>
          <a:lstStyle/>
          <a:p>
            <a:pPr indent="0" lvl="0" marL="0" marR="117500" rtl="0" algn="just">
              <a:lnSpc>
                <a:spcPct val="115000"/>
              </a:lnSpc>
              <a:spcBef>
                <a:spcPts val="1200"/>
              </a:spcBef>
              <a:spcAft>
                <a:spcPts val="1200"/>
              </a:spcAft>
              <a:buClr>
                <a:schemeClr val="dk1"/>
              </a:buClr>
              <a:buSzPts val="1100"/>
              <a:buFont typeface="Arial"/>
              <a:buNone/>
            </a:pPr>
            <a:r>
              <a:rPr lang="ru-RU" sz="1800">
                <a:solidFill>
                  <a:schemeClr val="dk1"/>
                </a:solidFill>
                <a:latin typeface="Montserrat"/>
                <a:ea typeface="Montserrat"/>
                <a:cs typeface="Montserrat"/>
                <a:sym typeface="Montserrat"/>
              </a:rPr>
              <a:t>В наземных установках интересующей информацией является количество света, попавшее в детектор определённой площади, находящийся на определенном расстоянии от центра установки – плотность света на расстоянии R. По искусственным событиям с первичным ядром железа были построены зависимости плотности света </a:t>
            </a:r>
            <a:r>
              <a:rPr lang="ru-RU" sz="1800">
                <a:solidFill>
                  <a:schemeClr val="dk1"/>
                </a:solidFill>
                <a:latin typeface="Montserrat"/>
                <a:ea typeface="Montserrat"/>
                <a:cs typeface="Montserrat"/>
                <a:sym typeface="Montserrat"/>
              </a:rPr>
              <a:t>от энергии </a:t>
            </a:r>
            <a:r>
              <a:rPr lang="ru-RU" sz="1800">
                <a:solidFill>
                  <a:schemeClr val="dk1"/>
                </a:solidFill>
                <a:latin typeface="Montserrat"/>
                <a:ea typeface="Montserrat"/>
                <a:cs typeface="Montserrat"/>
                <a:sym typeface="Montserrat"/>
              </a:rPr>
              <a:t>на расстояниях 150, 200 и 250 м (рис. 5). </a:t>
            </a:r>
            <a:endParaRPr sz="1800">
              <a:solidFill>
                <a:schemeClr val="dk1"/>
              </a:solidFill>
            </a:endParaRPr>
          </a:p>
        </p:txBody>
      </p:sp>
      <p:sp>
        <p:nvSpPr>
          <p:cNvPr id="131" name="Google Shape;131;g2e8fd1e7db6_20_0"/>
          <p:cNvSpPr txBox="1"/>
          <p:nvPr/>
        </p:nvSpPr>
        <p:spPr>
          <a:xfrm>
            <a:off x="11231825" y="8203100"/>
            <a:ext cx="3849300" cy="2117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ru-RU" sz="1800">
                <a:solidFill>
                  <a:schemeClr val="dk1"/>
                </a:solidFill>
                <a:latin typeface="Montserrat"/>
                <a:ea typeface="Montserrat"/>
                <a:cs typeface="Montserrat"/>
                <a:sym typeface="Montserrat"/>
              </a:rPr>
              <a:t>Р</a:t>
            </a:r>
            <a:r>
              <a:rPr lang="ru-RU" sz="1800">
                <a:solidFill>
                  <a:schemeClr val="dk1"/>
                </a:solidFill>
                <a:latin typeface="Montserrat"/>
                <a:ea typeface="Montserrat"/>
                <a:cs typeface="Montserrat"/>
                <a:sym typeface="Montserrat"/>
              </a:rPr>
              <a:t>ис. 3 Усреднённая по трём ядрам зависимость полного числа дошедших до мозаики фотонов в событии в зависи- мости от расстояния между осью телескопа и осью ливня для протона, железа и азота с энергией 10 ПэВ</a:t>
            </a:r>
            <a:r>
              <a:rPr lang="ru-RU" sz="1800"/>
              <a:t>.</a:t>
            </a:r>
            <a:endParaRPr sz="1800"/>
          </a:p>
        </p:txBody>
      </p:sp>
      <p:sp>
        <p:nvSpPr>
          <p:cNvPr id="132" name="Google Shape;132;g2e8fd1e7db6_20_0"/>
          <p:cNvSpPr txBox="1"/>
          <p:nvPr/>
        </p:nvSpPr>
        <p:spPr>
          <a:xfrm>
            <a:off x="16296650" y="8211200"/>
            <a:ext cx="3938700" cy="2223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ru-RU" sz="1800">
                <a:solidFill>
                  <a:schemeClr val="dk1"/>
                </a:solidFill>
                <a:latin typeface="Montserrat"/>
                <a:ea typeface="Montserrat"/>
                <a:cs typeface="Montserrat"/>
                <a:sym typeface="Montserrat"/>
              </a:rPr>
              <a:t>Р</a:t>
            </a:r>
            <a:r>
              <a:rPr lang="ru-RU" sz="1800">
                <a:solidFill>
                  <a:schemeClr val="dk1"/>
                </a:solidFill>
                <a:latin typeface="Montserrat"/>
                <a:ea typeface="Montserrat"/>
                <a:cs typeface="Montserrat"/>
                <a:sym typeface="Montserrat"/>
              </a:rPr>
              <a:t>ис. 4. Зависимость результи- рующих ошибок оценки энергии от расстояния между осью телескопа и точкой падения оси ливня для протона, железа и азота с энергией 10 ПэВ в отсутствие оценки массы ядра</a:t>
            </a:r>
            <a:r>
              <a:rPr lang="ru-RU" sz="1800"/>
              <a:t>.</a:t>
            </a:r>
            <a:endParaRPr sz="1800"/>
          </a:p>
        </p:txBody>
      </p:sp>
      <p:pic>
        <p:nvPicPr>
          <p:cNvPr id="133" name="Google Shape;133;g2e8fd1e7db6_20_0"/>
          <p:cNvPicPr preferRelativeResize="0"/>
          <p:nvPr/>
        </p:nvPicPr>
        <p:blipFill>
          <a:blip r:embed="rId5">
            <a:alphaModFix/>
          </a:blip>
          <a:stretch>
            <a:fillRect/>
          </a:stretch>
        </p:blipFill>
        <p:spPr>
          <a:xfrm>
            <a:off x="16706250" y="11828888"/>
            <a:ext cx="3529298" cy="3443143"/>
          </a:xfrm>
          <a:prstGeom prst="rect">
            <a:avLst/>
          </a:prstGeom>
          <a:noFill/>
          <a:ln>
            <a:noFill/>
          </a:ln>
        </p:spPr>
      </p:pic>
      <p:pic>
        <p:nvPicPr>
          <p:cNvPr id="134" name="Google Shape;134;g2e8fd1e7db6_20_0"/>
          <p:cNvPicPr preferRelativeResize="0"/>
          <p:nvPr/>
        </p:nvPicPr>
        <p:blipFill>
          <a:blip r:embed="rId6">
            <a:alphaModFix/>
          </a:blip>
          <a:stretch>
            <a:fillRect/>
          </a:stretch>
        </p:blipFill>
        <p:spPr>
          <a:xfrm>
            <a:off x="11178253" y="15245300"/>
            <a:ext cx="3849185" cy="3755211"/>
          </a:xfrm>
          <a:prstGeom prst="rect">
            <a:avLst/>
          </a:prstGeom>
          <a:noFill/>
          <a:ln>
            <a:noFill/>
          </a:ln>
        </p:spPr>
      </p:pic>
      <p:sp>
        <p:nvSpPr>
          <p:cNvPr id="135" name="Google Shape;135;g2e8fd1e7db6_20_0"/>
          <p:cNvSpPr txBox="1"/>
          <p:nvPr/>
        </p:nvSpPr>
        <p:spPr>
          <a:xfrm>
            <a:off x="15191750" y="15799875"/>
            <a:ext cx="5257500" cy="3618300"/>
          </a:xfrm>
          <a:prstGeom prst="rect">
            <a:avLst/>
          </a:prstGeom>
          <a:noFill/>
          <a:ln>
            <a:noFill/>
          </a:ln>
        </p:spPr>
        <p:txBody>
          <a:bodyPr anchorCtr="0" anchor="t" bIns="91425" lIns="91425" spcFirstLastPara="1" rIns="91425" wrap="square" tIns="91425">
            <a:noAutofit/>
          </a:bodyPr>
          <a:lstStyle/>
          <a:p>
            <a:pPr indent="0" lvl="0" marL="0" marR="117500" rtl="0" algn="just">
              <a:lnSpc>
                <a:spcPct val="115000"/>
              </a:lnSpc>
              <a:spcBef>
                <a:spcPts val="1200"/>
              </a:spcBef>
              <a:spcAft>
                <a:spcPts val="1200"/>
              </a:spcAft>
              <a:buNone/>
            </a:pPr>
            <a:r>
              <a:rPr lang="ru-RU" sz="1800">
                <a:solidFill>
                  <a:schemeClr val="dk1"/>
                </a:solidFill>
                <a:latin typeface="Montserrat"/>
                <a:ea typeface="Montserrat"/>
                <a:cs typeface="Montserrat"/>
                <a:sym typeface="Montserrat"/>
              </a:rPr>
              <a:t>На рис. 6 представлены зависимости относительных флуктуаций плотности света от расстояния для ядер железа с энергиями </a:t>
            </a:r>
            <a:r>
              <a:rPr lang="ru-RU" sz="1800">
                <a:solidFill>
                  <a:schemeClr val="dk1"/>
                </a:solidFill>
                <a:latin typeface="Montserrat"/>
                <a:ea typeface="Montserrat"/>
                <a:cs typeface="Montserrat"/>
                <a:sym typeface="Montserrat"/>
                <a:extLst>
                  <a:ext uri="http://customooxmlschemas.google.com/">
                    <go:slidesCustomData xmlns:go="http://customooxmlschemas.google.com/" textRoundtripDataId="0"/>
                  </a:ext>
                </a:extLst>
              </a:rPr>
              <a:t>5 (</a:t>
            </a:r>
            <a:r>
              <a:rPr lang="ru-RU" sz="1800">
                <a:solidFill>
                  <a:schemeClr val="dk1"/>
                </a:solidFill>
                <a:extLst>
                  <a:ext uri="http://customooxmlschemas.google.com/">
                    <go:slidesCustomData xmlns:go="http://customooxmlschemas.google.com/" textRoundtripDataId="1"/>
                  </a:ext>
                </a:extLst>
              </a:rPr>
              <a:t>▲</a:t>
            </a:r>
            <a:r>
              <a:rPr lang="ru-RU" sz="1800">
                <a:solidFill>
                  <a:schemeClr val="dk1"/>
                </a:solidFill>
                <a:latin typeface="Montserrat"/>
                <a:ea typeface="Montserrat"/>
                <a:cs typeface="Montserrat"/>
                <a:sym typeface="Montserrat"/>
                <a:extLst>
                  <a:ext uri="http://customooxmlschemas.google.com/">
                    <go:slidesCustomData xmlns:go="http://customooxmlschemas.google.com/" textRoundtripDataId="2"/>
                  </a:ext>
                </a:extLst>
              </a:rPr>
              <a:t>), 10 (</a:t>
            </a:r>
            <a:r>
              <a:rPr lang="ru-RU" sz="1800">
                <a:solidFill>
                  <a:srgbClr val="FF0000"/>
                </a:solidFill>
                <a:extLst>
                  <a:ext uri="http://customooxmlschemas.google.com/">
                    <go:slidesCustomData xmlns:go="http://customooxmlschemas.google.com/" textRoundtripDataId="3"/>
                  </a:ext>
                </a:extLst>
              </a:rPr>
              <a:t>▲</a:t>
            </a:r>
            <a:r>
              <a:rPr lang="ru-RU" sz="1800">
                <a:solidFill>
                  <a:schemeClr val="dk1"/>
                </a:solidFill>
                <a:latin typeface="Montserrat"/>
                <a:ea typeface="Montserrat"/>
                <a:cs typeface="Montserrat"/>
                <a:sym typeface="Montserrat"/>
                <a:extLst>
                  <a:ext uri="http://customooxmlschemas.google.com/">
                    <go:slidesCustomData xmlns:go="http://customooxmlschemas.google.com/" textRoundtripDataId="4"/>
                  </a:ext>
                </a:extLst>
              </a:rPr>
              <a:t>) и 30 ПэВ (</a:t>
            </a:r>
            <a:r>
              <a:rPr lang="ru-RU" sz="1800">
                <a:solidFill>
                  <a:srgbClr val="00FF00"/>
                </a:solidFill>
                <a:extLst>
                  <a:ext uri="http://customooxmlschemas.google.com/">
                    <go:slidesCustomData xmlns:go="http://customooxmlschemas.google.com/" textRoundtripDataId="5"/>
                  </a:ext>
                </a:extLst>
              </a:rPr>
              <a:t>▲</a:t>
            </a:r>
            <a:r>
              <a:rPr lang="ru-RU" sz="1800">
                <a:solidFill>
                  <a:schemeClr val="dk1"/>
                </a:solidFill>
                <a:latin typeface="Montserrat"/>
                <a:ea typeface="Montserrat"/>
                <a:cs typeface="Montserrat"/>
                <a:sym typeface="Montserrat"/>
                <a:extLst>
                  <a:ext uri="http://customooxmlschemas.google.com/">
                    <go:slidesCustomData xmlns:go="http://customooxmlschemas.google.com/" textRoundtripDataId="6"/>
                  </a:ext>
                </a:extLst>
              </a:rPr>
              <a:t>) и протона 10 ПэВ (</a:t>
            </a:r>
            <a:r>
              <a:rPr lang="ru-RU" sz="1800">
                <a:solidFill>
                  <a:srgbClr val="FF00FF"/>
                </a:solidFill>
                <a:extLst>
                  <a:ext uri="http://customooxmlschemas.google.com/">
                    <go:slidesCustomData xmlns:go="http://customooxmlschemas.google.com/" textRoundtripDataId="7"/>
                  </a:ext>
                </a:extLst>
              </a:rPr>
              <a:t>▲</a:t>
            </a:r>
            <a:r>
              <a:rPr lang="ru-RU" sz="1800">
                <a:solidFill>
                  <a:schemeClr val="dk1"/>
                </a:solidFill>
                <a:latin typeface="Montserrat"/>
                <a:ea typeface="Montserrat"/>
                <a:cs typeface="Montserrat"/>
                <a:sym typeface="Montserrat"/>
                <a:extLst>
                  <a:ext uri="http://customooxmlschemas.google.com/">
                    <go:slidesCustomData xmlns:go="http://customooxmlschemas.google.com/" textRoundtripDataId="8"/>
                  </a:ext>
                </a:extLst>
              </a:rPr>
              <a:t>) в случае с(</a:t>
            </a:r>
            <a:r>
              <a:rPr lang="ru-RU" sz="1800">
                <a:solidFill>
                  <a:srgbClr val="595959"/>
                </a:solidFill>
                <a:extLst>
                  <a:ext uri="http://customooxmlschemas.google.com/">
                    <go:slidesCustomData xmlns:go="http://customooxmlschemas.google.com/" textRoundtripDataId="9"/>
                  </a:ext>
                </a:extLst>
              </a:rPr>
              <a:t>▲</a:t>
            </a:r>
            <a:r>
              <a:rPr lang="ru-RU" sz="1800">
                <a:solidFill>
                  <a:schemeClr val="dk1"/>
                </a:solidFill>
                <a:latin typeface="Montserrat"/>
                <a:ea typeface="Montserrat"/>
                <a:cs typeface="Montserrat"/>
                <a:sym typeface="Montserrat"/>
                <a:extLst>
                  <a:ext uri="http://customooxmlschemas.google.com/">
                    <go:slidesCustomData xmlns:go="http://customooxmlschemas.google.com/" textRoundtripDataId="10"/>
                  </a:ext>
                </a:extLst>
              </a:rPr>
              <a:t>) и без(</a:t>
            </a:r>
            <a:r>
              <a:rPr lang="ru-RU" sz="1800">
                <a:solidFill>
                  <a:srgbClr val="595959"/>
                </a:solidFill>
                <a:extLst>
                  <a:ext uri="http://customooxmlschemas.google.com/">
                    <go:slidesCustomData xmlns:go="http://customooxmlschemas.google.com/" textRoundtripDataId="11"/>
                  </a:ext>
                </a:extLst>
              </a:rPr>
              <a:t>●</a:t>
            </a:r>
            <a:r>
              <a:rPr lang="ru-RU" sz="1800">
                <a:solidFill>
                  <a:schemeClr val="dk1"/>
                </a:solidFill>
                <a:latin typeface="Montserrat"/>
                <a:ea typeface="Montserrat"/>
                <a:cs typeface="Montserrat"/>
                <a:sym typeface="Montserrat"/>
                <a:extLst>
                  <a:ext uri="http://customooxmlschemas.google.com/">
                    <go:slidesCustomData xmlns:go="http://customooxmlschemas.google.com/" textRoundtripDataId="12"/>
                  </a:ext>
                </a:extLst>
              </a:rPr>
              <a:t>) </a:t>
            </a:r>
            <a:r>
              <a:rPr lang="ru-RU" sz="1800">
                <a:solidFill>
                  <a:schemeClr val="dk1"/>
                </a:solidFill>
                <a:latin typeface="Montserrat"/>
                <a:ea typeface="Montserrat"/>
                <a:cs typeface="Montserrat"/>
                <a:sym typeface="Montserrat"/>
              </a:rPr>
              <a:t>смещения оси ливня относительно центра на 10 м.</a:t>
            </a:r>
            <a:br>
              <a:rPr lang="ru-RU" sz="1800">
                <a:solidFill>
                  <a:schemeClr val="dk1"/>
                </a:solidFill>
                <a:latin typeface="Montserrat"/>
                <a:ea typeface="Montserrat"/>
                <a:cs typeface="Montserrat"/>
                <a:sym typeface="Montserrat"/>
              </a:rPr>
            </a:br>
            <a:r>
              <a:rPr lang="ru-RU" sz="1800">
                <a:solidFill>
                  <a:schemeClr val="dk1"/>
                </a:solidFill>
                <a:latin typeface="Montserrat"/>
                <a:ea typeface="Montserrat"/>
                <a:cs typeface="Montserrat"/>
                <a:sym typeface="Montserrat"/>
              </a:rPr>
              <a:t>Чтобы показать, что относительные флуктуации не всегда малы, а зависят от типа первичной частицы, приведена кривая относительных флуктуаций и для протона с энергией 10 ПэВ.</a:t>
            </a:r>
            <a:endParaRPr sz="1800">
              <a:solidFill>
                <a:schemeClr val="dk1"/>
              </a:solidFill>
            </a:endParaRPr>
          </a:p>
        </p:txBody>
      </p:sp>
      <p:sp>
        <p:nvSpPr>
          <p:cNvPr id="136" name="Google Shape;136;g2e8fd1e7db6_20_0"/>
          <p:cNvSpPr txBox="1"/>
          <p:nvPr/>
        </p:nvSpPr>
        <p:spPr>
          <a:xfrm>
            <a:off x="16706300" y="15247813"/>
            <a:ext cx="35292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RU" sz="1800">
                <a:solidFill>
                  <a:schemeClr val="dk1"/>
                </a:solidFill>
                <a:latin typeface="Montserrat"/>
                <a:ea typeface="Montserrat"/>
                <a:cs typeface="Montserrat"/>
                <a:sym typeface="Montserrat"/>
              </a:rPr>
              <a:t>Р</a:t>
            </a:r>
            <a:r>
              <a:rPr lang="ru-RU" sz="1800">
                <a:solidFill>
                  <a:schemeClr val="dk1"/>
                </a:solidFill>
                <a:latin typeface="Montserrat"/>
                <a:ea typeface="Montserrat"/>
                <a:cs typeface="Montserrat"/>
                <a:sym typeface="Montserrat"/>
              </a:rPr>
              <a:t>ис. 5. П</a:t>
            </a:r>
            <a:r>
              <a:rPr lang="ru-RU" sz="1800">
                <a:solidFill>
                  <a:schemeClr val="dk1"/>
                </a:solidFill>
                <a:latin typeface="Montserrat"/>
                <a:ea typeface="Montserrat"/>
                <a:cs typeface="Montserrat"/>
                <a:sym typeface="Montserrat"/>
              </a:rPr>
              <a:t>лотность света</a:t>
            </a:r>
            <a:r>
              <a:rPr lang="ru-RU" sz="1800">
                <a:solidFill>
                  <a:schemeClr val="dk1"/>
                </a:solidFill>
                <a:latin typeface="Montserrat"/>
                <a:ea typeface="Montserrat"/>
                <a:cs typeface="Montserrat"/>
                <a:sym typeface="Montserrat"/>
              </a:rPr>
              <a:t> </a:t>
            </a:r>
            <a:r>
              <a:rPr lang="ru-RU" sz="1800">
                <a:solidFill>
                  <a:schemeClr val="dk1"/>
                </a:solidFill>
              </a:rPr>
              <a:t> </a:t>
            </a:r>
            <a:endParaRPr sz="1800">
              <a:solidFill>
                <a:schemeClr val="dk1"/>
              </a:solidFill>
            </a:endParaRPr>
          </a:p>
        </p:txBody>
      </p:sp>
      <p:sp>
        <p:nvSpPr>
          <p:cNvPr id="137" name="Google Shape;137;g2e8fd1e7db6_20_0"/>
          <p:cNvSpPr/>
          <p:nvPr/>
        </p:nvSpPr>
        <p:spPr>
          <a:xfrm>
            <a:off x="11163255" y="27103900"/>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lang="ru-RU" sz="2600">
                <a:solidFill>
                  <a:srgbClr val="FFFFFF"/>
                </a:solidFill>
              </a:rPr>
              <a:t>Источники</a:t>
            </a:r>
            <a:endParaRPr i="0" sz="2600" u="none" cap="none" strike="noStrike"/>
          </a:p>
        </p:txBody>
      </p:sp>
      <p:sp>
        <p:nvSpPr>
          <p:cNvPr id="138" name="Google Shape;138;g2e8fd1e7db6_20_0"/>
          <p:cNvSpPr txBox="1"/>
          <p:nvPr/>
        </p:nvSpPr>
        <p:spPr>
          <a:xfrm>
            <a:off x="11178250" y="27691275"/>
            <a:ext cx="9268800" cy="15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RU" sz="1800">
                <a:latin typeface="Montserrat"/>
                <a:ea typeface="Montserrat"/>
                <a:cs typeface="Montserrat"/>
                <a:sym typeface="Montserrat"/>
              </a:rPr>
              <a:t>[1] R.A. Antonov, E.A. Bonvech, D.V. Chernov et al. // Astropart. Phys. </a:t>
            </a:r>
            <a:r>
              <a:rPr lang="ru-RU" sz="1800">
                <a:latin typeface="Montserrat"/>
                <a:ea typeface="Montserrat"/>
                <a:cs typeface="Montserrat"/>
                <a:sym typeface="Montserrat"/>
              </a:rPr>
              <a:t>V. 121, 2020, 102460. DOI: 10.1016/j.astropartphys.2020.102460</a:t>
            </a:r>
            <a:endParaRPr sz="1800">
              <a:latin typeface="Montserrat"/>
              <a:ea typeface="Montserrat"/>
              <a:cs typeface="Montserrat"/>
              <a:sym typeface="Montserrat"/>
            </a:endParaRPr>
          </a:p>
          <a:p>
            <a:pPr indent="0" lvl="0" marL="0" rtl="0" algn="l">
              <a:spcBef>
                <a:spcPts val="0"/>
              </a:spcBef>
              <a:spcAft>
                <a:spcPts val="0"/>
              </a:spcAft>
              <a:buNone/>
            </a:pPr>
            <a:r>
              <a:rPr lang="ru-RU" sz="1800">
                <a:latin typeface="Montserrat"/>
                <a:ea typeface="Montserrat"/>
                <a:cs typeface="Montserrat"/>
                <a:sym typeface="Montserrat"/>
              </a:rPr>
              <a:t>[2] Vl. Voevodin, A. Antonov, D. Nikitenko et al. // Supercomputer Lomonosov-2: </a:t>
            </a:r>
            <a:endParaRPr sz="1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ru-RU" sz="1800">
                <a:latin typeface="Montserrat"/>
                <a:ea typeface="Montserrat"/>
                <a:cs typeface="Montserrat"/>
                <a:sym typeface="Montserrat"/>
              </a:rPr>
              <a:t>Large Scale, Deep Monitoring and Fine Analytics for the User Community. Supercomputing Frontiers and Innovations, Vol.6, No.2 (2019). pp.4–11 </a:t>
            </a:r>
            <a:endParaRPr sz="1800">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p:txBody>
      </p:sp>
      <p:sp>
        <p:nvSpPr>
          <p:cNvPr id="139" name="Google Shape;139;g2e8fd1e7db6_20_0"/>
          <p:cNvSpPr/>
          <p:nvPr/>
        </p:nvSpPr>
        <p:spPr>
          <a:xfrm>
            <a:off x="-27350" y="29304050"/>
            <a:ext cx="21450000" cy="859200"/>
          </a:xfrm>
          <a:prstGeom prst="rect">
            <a:avLst/>
          </a:prstGeom>
          <a:solidFill>
            <a:srgbClr val="235078"/>
          </a:solidFill>
          <a:ln>
            <a:noFill/>
          </a:ln>
        </p:spPr>
        <p:txBody>
          <a:bodyPr anchorCtr="0" anchor="ctr" bIns="91425" lIns="91425" spcFirstLastPara="1" rIns="91425" wrap="square" tIns="91425">
            <a:noAutofit/>
          </a:bodyPr>
          <a:lstStyle/>
          <a:p>
            <a:pPr indent="0" lvl="0" marL="0" rtl="0" algn="r">
              <a:lnSpc>
                <a:spcPct val="115000"/>
              </a:lnSpc>
              <a:spcBef>
                <a:spcPts val="1800"/>
              </a:spcBef>
              <a:spcAft>
                <a:spcPts val="600"/>
              </a:spcAft>
              <a:buClr>
                <a:schemeClr val="dk1"/>
              </a:buClr>
              <a:buSzPts val="1100"/>
              <a:buFont typeface="Arial"/>
              <a:buNone/>
            </a:pPr>
            <a:r>
              <a:rPr lang="ru-RU" sz="2200">
                <a:solidFill>
                  <a:srgbClr val="EAD1DC"/>
                </a:solidFill>
              </a:rPr>
              <a:t>3</a:t>
            </a:r>
            <a:r>
              <a:rPr lang="ru-RU" sz="2200">
                <a:solidFill>
                  <a:srgbClr val="EAD1DC"/>
                </a:solidFill>
              </a:rPr>
              <a:t>8 Всероссийская конференция по космическим лучам. Москва, 1-5 июля 2024 г.</a:t>
            </a:r>
            <a:endParaRPr sz="2400">
              <a:solidFill>
                <a:srgbClr val="EAD1DC"/>
              </a:solidFill>
            </a:endParaRPr>
          </a:p>
        </p:txBody>
      </p:sp>
      <p:cxnSp>
        <p:nvCxnSpPr>
          <p:cNvPr id="140" name="Google Shape;140;g2e8fd1e7db6_20_0"/>
          <p:cNvCxnSpPr/>
          <p:nvPr/>
        </p:nvCxnSpPr>
        <p:spPr>
          <a:xfrm flipH="1" rot="10800000">
            <a:off x="-32287" y="29310538"/>
            <a:ext cx="21450000" cy="20100"/>
          </a:xfrm>
          <a:prstGeom prst="straightConnector1">
            <a:avLst/>
          </a:prstGeom>
          <a:noFill/>
          <a:ln cap="flat" cmpd="sng" w="254150">
            <a:solidFill>
              <a:srgbClr val="EAD1DC"/>
            </a:solidFill>
            <a:prstDash val="solid"/>
            <a:round/>
            <a:headEnd len="sm" w="sm" type="none"/>
            <a:tailEnd len="sm" w="sm" type="none"/>
          </a:ln>
        </p:spPr>
      </p:cxnSp>
      <p:sp>
        <p:nvSpPr>
          <p:cNvPr id="141" name="Google Shape;141;g2e8fd1e7db6_20_0"/>
          <p:cNvSpPr txBox="1"/>
          <p:nvPr/>
        </p:nvSpPr>
        <p:spPr>
          <a:xfrm>
            <a:off x="5330250" y="23851850"/>
            <a:ext cx="2967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pic>
        <p:nvPicPr>
          <p:cNvPr id="142" name="Google Shape;142;g2e8fd1e7db6_20_0"/>
          <p:cNvPicPr preferRelativeResize="0"/>
          <p:nvPr/>
        </p:nvPicPr>
        <p:blipFill rotWithShape="1">
          <a:blip r:embed="rId7">
            <a:alphaModFix/>
          </a:blip>
          <a:srcRect b="2296" l="0" r="0" t="813"/>
          <a:stretch/>
        </p:blipFill>
        <p:spPr>
          <a:xfrm>
            <a:off x="5783325" y="22860125"/>
            <a:ext cx="4343352" cy="4105376"/>
          </a:xfrm>
          <a:prstGeom prst="rect">
            <a:avLst/>
          </a:prstGeom>
          <a:gradFill>
            <a:gsLst>
              <a:gs pos="0">
                <a:srgbClr val="FFFFFF"/>
              </a:gs>
              <a:gs pos="100000">
                <a:srgbClr val="D1F2F7"/>
              </a:gs>
            </a:gsLst>
            <a:lin ang="18900044" scaled="0"/>
          </a:gradFill>
          <a:ln>
            <a:noFill/>
          </a:ln>
        </p:spPr>
      </p:pic>
      <p:pic>
        <p:nvPicPr>
          <p:cNvPr id="143" name="Google Shape;143;g2e8fd1e7db6_20_0"/>
          <p:cNvPicPr preferRelativeResize="0"/>
          <p:nvPr/>
        </p:nvPicPr>
        <p:blipFill rotWithShape="1">
          <a:blip r:embed="rId8">
            <a:alphaModFix/>
          </a:blip>
          <a:srcRect b="0" l="0" r="0" t="5132"/>
          <a:stretch/>
        </p:blipFill>
        <p:spPr>
          <a:xfrm>
            <a:off x="11317250" y="4753424"/>
            <a:ext cx="3627100" cy="3356825"/>
          </a:xfrm>
          <a:prstGeom prst="rect">
            <a:avLst/>
          </a:prstGeom>
          <a:noFill/>
          <a:ln>
            <a:noFill/>
          </a:ln>
        </p:spPr>
      </p:pic>
      <p:pic>
        <p:nvPicPr>
          <p:cNvPr id="144" name="Google Shape;144;g2e8fd1e7db6_20_0"/>
          <p:cNvPicPr preferRelativeResize="0"/>
          <p:nvPr/>
        </p:nvPicPr>
        <p:blipFill>
          <a:blip r:embed="rId9">
            <a:alphaModFix/>
          </a:blip>
          <a:stretch>
            <a:fillRect/>
          </a:stretch>
        </p:blipFill>
        <p:spPr>
          <a:xfrm>
            <a:off x="1042925" y="22852187"/>
            <a:ext cx="4208102" cy="4105376"/>
          </a:xfrm>
          <a:prstGeom prst="rect">
            <a:avLst/>
          </a:prstGeom>
          <a:noFill/>
          <a:ln>
            <a:noFill/>
          </a:ln>
        </p:spPr>
      </p:pic>
      <p:pic>
        <p:nvPicPr>
          <p:cNvPr id="145" name="Google Shape;145;g2e8fd1e7db6_20_0"/>
          <p:cNvPicPr preferRelativeResize="0"/>
          <p:nvPr/>
        </p:nvPicPr>
        <p:blipFill rotWithShape="1">
          <a:blip r:embed="rId10">
            <a:alphaModFix/>
          </a:blip>
          <a:srcRect b="7978" l="0" r="0" t="0"/>
          <a:stretch/>
        </p:blipFill>
        <p:spPr>
          <a:xfrm>
            <a:off x="16396125" y="4762625"/>
            <a:ext cx="3739750" cy="3356824"/>
          </a:xfrm>
          <a:prstGeom prst="rect">
            <a:avLst/>
          </a:prstGeom>
          <a:noFill/>
          <a:ln>
            <a:noFill/>
          </a:ln>
        </p:spPr>
      </p:pic>
      <p:sp>
        <p:nvSpPr>
          <p:cNvPr id="146" name="Google Shape;146;g2e8fd1e7db6_20_0"/>
          <p:cNvSpPr txBox="1"/>
          <p:nvPr/>
        </p:nvSpPr>
        <p:spPr>
          <a:xfrm>
            <a:off x="11203750" y="18962850"/>
            <a:ext cx="3627000" cy="6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RU" sz="1800">
                <a:solidFill>
                  <a:schemeClr val="dk1"/>
                </a:solidFill>
                <a:latin typeface="Montserrat"/>
                <a:ea typeface="Montserrat"/>
                <a:cs typeface="Montserrat"/>
                <a:sym typeface="Montserrat"/>
              </a:rPr>
              <a:t>Рис. 6. Относительные ф</a:t>
            </a:r>
            <a:r>
              <a:rPr lang="ru-RU" sz="1800">
                <a:solidFill>
                  <a:schemeClr val="dk1"/>
                </a:solidFill>
                <a:latin typeface="Montserrat"/>
                <a:ea typeface="Montserrat"/>
                <a:cs typeface="Montserrat"/>
                <a:sym typeface="Montserrat"/>
              </a:rPr>
              <a:t>лук- туации плотности света</a:t>
            </a:r>
            <a:r>
              <a:rPr lang="ru-RU" sz="1800">
                <a:solidFill>
                  <a:schemeClr val="dk1"/>
                </a:solidFill>
                <a:latin typeface="Montserrat"/>
                <a:ea typeface="Montserrat"/>
                <a:cs typeface="Montserrat"/>
                <a:sym typeface="Montserrat"/>
              </a:rPr>
              <a:t> </a:t>
            </a:r>
            <a:r>
              <a:rPr lang="ru-RU" sz="1800">
                <a:solidFill>
                  <a:schemeClr val="dk1"/>
                </a:solidFill>
              </a:rPr>
              <a:t> </a:t>
            </a:r>
            <a:endParaRPr sz="1800">
              <a:solidFill>
                <a:schemeClr val="dk1"/>
              </a:solidFill>
            </a:endParaRPr>
          </a:p>
        </p:txBody>
      </p:sp>
      <p:cxnSp>
        <p:nvCxnSpPr>
          <p:cNvPr id="147" name="Google Shape;147;g2e8fd1e7db6_20_0"/>
          <p:cNvCxnSpPr/>
          <p:nvPr/>
        </p:nvCxnSpPr>
        <p:spPr>
          <a:xfrm>
            <a:off x="660325" y="29609150"/>
            <a:ext cx="9512400" cy="0"/>
          </a:xfrm>
          <a:prstGeom prst="straightConnector1">
            <a:avLst/>
          </a:prstGeom>
          <a:noFill/>
          <a:ln cap="flat" cmpd="sng" w="9525">
            <a:solidFill>
              <a:schemeClr val="dk2"/>
            </a:solidFill>
            <a:prstDash val="solid"/>
            <a:round/>
            <a:headEnd len="med" w="med" type="none"/>
            <a:tailEnd len="med" w="med" type="none"/>
          </a:ln>
        </p:spPr>
      </p:cxnSp>
      <p:pic>
        <p:nvPicPr>
          <p:cNvPr id="148" name="Google Shape;148;g2e8fd1e7db6_20_0"/>
          <p:cNvPicPr preferRelativeResize="0"/>
          <p:nvPr/>
        </p:nvPicPr>
        <p:blipFill rotWithShape="1">
          <a:blip r:embed="rId11">
            <a:alphaModFix/>
          </a:blip>
          <a:srcRect b="0" l="0" r="0" t="0"/>
          <a:stretch/>
        </p:blipFill>
        <p:spPr>
          <a:xfrm>
            <a:off x="550525" y="463790"/>
            <a:ext cx="2880000" cy="20361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2" name="Shape 152"/>
        <p:cNvGrpSpPr/>
        <p:nvPr/>
      </p:nvGrpSpPr>
      <p:grpSpPr>
        <a:xfrm>
          <a:off x="0" y="0"/>
          <a:ext cx="0" cy="0"/>
          <a:chOff x="0" y="0"/>
          <a:chExt cx="0" cy="0"/>
        </a:xfrm>
      </p:grpSpPr>
      <p:pic>
        <p:nvPicPr>
          <p:cNvPr id="153" name="Google Shape;153;g2e7eba01f43_0_81"/>
          <p:cNvPicPr preferRelativeResize="0"/>
          <p:nvPr/>
        </p:nvPicPr>
        <p:blipFill>
          <a:blip r:embed="rId4">
            <a:alphaModFix/>
          </a:blip>
          <a:stretch>
            <a:fillRect/>
          </a:stretch>
        </p:blipFill>
        <p:spPr>
          <a:xfrm>
            <a:off x="-600" y="0"/>
            <a:ext cx="21383601" cy="30275200"/>
          </a:xfrm>
          <a:prstGeom prst="rect">
            <a:avLst/>
          </a:prstGeom>
          <a:noFill/>
          <a:ln>
            <a:noFill/>
          </a:ln>
        </p:spPr>
      </p:pic>
      <p:sp>
        <p:nvSpPr>
          <p:cNvPr id="154" name="Google Shape;154;g2e7eba01f43_0_81"/>
          <p:cNvSpPr/>
          <p:nvPr/>
        </p:nvSpPr>
        <p:spPr>
          <a:xfrm>
            <a:off x="421650" y="2362075"/>
            <a:ext cx="18743100" cy="15636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235078"/>
              </a:buClr>
              <a:buSzPts val="1800"/>
              <a:buFont typeface="Montserrat"/>
              <a:buNone/>
            </a:pPr>
            <a:r>
              <a:rPr lang="ru-RU" sz="1800" u="sng">
                <a:solidFill>
                  <a:srgbClr val="235078"/>
                </a:solidFill>
                <a:latin typeface="Montserrat Medium"/>
                <a:ea typeface="Montserrat Medium"/>
                <a:cs typeface="Montserrat Medium"/>
                <a:sym typeface="Montserrat Medium"/>
              </a:rPr>
              <a:t>В. Иванов</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a:t>
            </a:r>
            <a:br>
              <a:rPr lang="ru-RU" sz="1800">
                <a:solidFill>
                  <a:srgbClr val="235078"/>
                </a:solidFill>
                <a:latin typeface="Montserrat Medium"/>
                <a:ea typeface="Montserrat Medium"/>
                <a:cs typeface="Montserrat Medium"/>
                <a:sym typeface="Montserrat Medium"/>
              </a:rPr>
            </a:br>
            <a:r>
              <a:rPr lang="ru-RU" sz="1800">
                <a:solidFill>
                  <a:srgbClr val="235078"/>
                </a:solidFill>
                <a:latin typeface="Montserrat Medium"/>
                <a:ea typeface="Montserrat Medium"/>
                <a:cs typeface="Montserrat Medium"/>
                <a:sym typeface="Montserrat Medium"/>
              </a:rPr>
              <a:t>Е. Бонвеч</a:t>
            </a:r>
            <a:r>
              <a:rPr baseline="30000" lang="ru-RU" sz="1800">
                <a:solidFill>
                  <a:srgbClr val="235078"/>
                </a:solidFill>
                <a:latin typeface="Montserrat Medium"/>
                <a:ea typeface="Montserrat Medium"/>
                <a:cs typeface="Montserrat Medium"/>
                <a:sym typeface="Montserrat Medium"/>
              </a:rPr>
              <a:t>1</a:t>
            </a:r>
            <a:r>
              <a:rPr lang="ru-RU" sz="1800">
                <a:solidFill>
                  <a:srgbClr val="235078"/>
                </a:solidFill>
                <a:latin typeface="Montserrat Medium"/>
                <a:ea typeface="Montserrat Medium"/>
                <a:cs typeface="Montserrat Medium"/>
                <a:sym typeface="Montserrat Medium"/>
              </a:rPr>
              <a:t>, В. Галкин</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Д. Подгрудков</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Т. Роганова</a:t>
            </a:r>
            <a:r>
              <a:rPr baseline="30000" lang="ru-RU" sz="1800">
                <a:solidFill>
                  <a:srgbClr val="235078"/>
                </a:solidFill>
                <a:latin typeface="Montserrat Medium"/>
                <a:ea typeface="Montserrat Medium"/>
                <a:cs typeface="Montserrat Medium"/>
                <a:sym typeface="Montserrat Medium"/>
              </a:rPr>
              <a:t>1</a:t>
            </a:r>
            <a:r>
              <a:rPr lang="ru-RU" sz="1800">
                <a:solidFill>
                  <a:srgbClr val="235078"/>
                </a:solidFill>
                <a:latin typeface="Montserrat Medium"/>
                <a:ea typeface="Montserrat Medium"/>
                <a:cs typeface="Montserrat Medium"/>
                <a:sym typeface="Montserrat Medium"/>
              </a:rPr>
              <a:t>, </a:t>
            </a:r>
            <a:r>
              <a:rPr lang="ru-RU" sz="1800">
                <a:solidFill>
                  <a:srgbClr val="235078"/>
                </a:solidFill>
                <a:latin typeface="Montserrat Medium"/>
                <a:ea typeface="Montserrat Medium"/>
                <a:cs typeface="Montserrat Medium"/>
                <a:sym typeface="Montserrat Medium"/>
              </a:rPr>
              <a:t>Д. Чернов</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К.</a:t>
            </a:r>
            <a:r>
              <a:rPr lang="ru-RU" sz="1800">
                <a:solidFill>
                  <a:srgbClr val="235078"/>
                </a:solidFill>
                <a:latin typeface="Montserrat Medium"/>
                <a:ea typeface="Montserrat Medium"/>
                <a:cs typeface="Montserrat Medium"/>
                <a:sym typeface="Montserrat Medium"/>
              </a:rPr>
              <a:t> Азра</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Т. Колодкин</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Е. Энтина</a:t>
            </a:r>
            <a:r>
              <a:rPr baseline="30000" lang="ru-RU" sz="1800">
                <a:solidFill>
                  <a:srgbClr val="235078"/>
                </a:solidFill>
                <a:latin typeface="Montserrat Medium"/>
                <a:ea typeface="Montserrat Medium"/>
                <a:cs typeface="Montserrat Medium"/>
                <a:sym typeface="Montserrat Medium"/>
              </a:rPr>
              <a:t>1</a:t>
            </a:r>
            <a:r>
              <a:rPr lang="ru-RU" sz="1800">
                <a:solidFill>
                  <a:srgbClr val="235078"/>
                </a:solidFill>
                <a:latin typeface="Montserrat Medium"/>
                <a:ea typeface="Montserrat Medium"/>
                <a:cs typeface="Montserrat Medium"/>
                <a:sym typeface="Montserrat Medium"/>
              </a:rPr>
              <a:t>, Н. Овчаренко</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О. Черкесова</a:t>
            </a:r>
            <a:r>
              <a:rPr baseline="30000" lang="ru-RU" sz="1800">
                <a:solidFill>
                  <a:srgbClr val="235078"/>
                </a:solidFill>
                <a:latin typeface="Montserrat Medium"/>
                <a:ea typeface="Montserrat Medium"/>
                <a:cs typeface="Montserrat Medium"/>
                <a:sym typeface="Montserrat Medium"/>
              </a:rPr>
              <a:t>1,3</a:t>
            </a:r>
            <a:r>
              <a:rPr lang="ru-RU" sz="1800">
                <a:solidFill>
                  <a:srgbClr val="235078"/>
                </a:solidFill>
                <a:latin typeface="Montserrat Medium"/>
                <a:ea typeface="Montserrat Medium"/>
                <a:cs typeface="Montserrat Medium"/>
                <a:sym typeface="Montserrat Medium"/>
              </a:rPr>
              <a:t>, М.Зива</a:t>
            </a:r>
            <a:r>
              <a:rPr baseline="30000" lang="ru-RU" sz="1800">
                <a:solidFill>
                  <a:srgbClr val="235078"/>
                </a:solidFill>
                <a:latin typeface="Montserrat Medium"/>
                <a:ea typeface="Montserrat Medium"/>
                <a:cs typeface="Montserrat Medium"/>
                <a:sym typeface="Montserrat Medium"/>
              </a:rPr>
              <a:t>1,4</a:t>
            </a:r>
            <a:endParaRPr i="0" sz="2000" u="none" cap="none" strike="noStrike">
              <a:latin typeface="Montserrat Medium"/>
              <a:ea typeface="Montserrat Medium"/>
              <a:cs typeface="Montserrat Medium"/>
              <a:sym typeface="Montserrat Medium"/>
            </a:endParaRPr>
          </a:p>
          <a:p>
            <a:pPr indent="0" lvl="0" marL="1620000" rtl="0" algn="l">
              <a:spcBef>
                <a:spcPts val="400"/>
              </a:spcBef>
              <a:spcAft>
                <a:spcPts val="0"/>
              </a:spcAft>
              <a:buClr>
                <a:srgbClr val="235078"/>
              </a:buClr>
              <a:buSzPts val="1100"/>
              <a:buFont typeface="Montserrat"/>
              <a:buNone/>
            </a:pPr>
            <a:r>
              <a:rPr lang="ru-RU" sz="1600">
                <a:solidFill>
                  <a:srgbClr val="235078"/>
                </a:solidFill>
                <a:latin typeface="Montserrat Medium"/>
                <a:ea typeface="Montserrat Medium"/>
                <a:cs typeface="Montserrat Medium"/>
                <a:sym typeface="Montserrat Medium"/>
              </a:rPr>
              <a:t>1 Научно-исследовательский институт ядерной физики имени Д.В. Скобельцына, Московский государственный университет имени М.В. Ломоносова;</a:t>
            </a:r>
            <a:endParaRPr sz="1600">
              <a:solidFill>
                <a:schemeClr val="dk1"/>
              </a:solidFill>
              <a:latin typeface="Montserrat Medium"/>
              <a:ea typeface="Montserrat Medium"/>
              <a:cs typeface="Montserrat Medium"/>
              <a:sym typeface="Montserrat Medium"/>
            </a:endParaRPr>
          </a:p>
          <a:p>
            <a:pPr indent="0" lvl="0" marL="1620000" rtl="0" algn="l">
              <a:spcBef>
                <a:spcPts val="400"/>
              </a:spcBef>
              <a:spcAft>
                <a:spcPts val="0"/>
              </a:spcAft>
              <a:buClr>
                <a:srgbClr val="235078"/>
              </a:buClr>
              <a:buSzPts val="1100"/>
              <a:buFont typeface="Montserrat"/>
              <a:buNone/>
            </a:pPr>
            <a:r>
              <a:rPr lang="ru-RU" sz="1600">
                <a:solidFill>
                  <a:srgbClr val="235078"/>
                </a:solidFill>
                <a:latin typeface="Montserrat Medium"/>
                <a:ea typeface="Montserrat Medium"/>
                <a:cs typeface="Montserrat Medium"/>
                <a:sym typeface="Montserrat Medium"/>
              </a:rPr>
              <a:t>2 Физический факультет, Московский государственный университет имени М.В. Ломоносова;</a:t>
            </a:r>
            <a:endParaRPr sz="1600">
              <a:solidFill>
                <a:schemeClr val="dk1"/>
              </a:solidFill>
              <a:latin typeface="Montserrat Medium"/>
              <a:ea typeface="Montserrat Medium"/>
              <a:cs typeface="Montserrat Medium"/>
              <a:sym typeface="Montserrat Medium"/>
            </a:endParaRPr>
          </a:p>
          <a:p>
            <a:pPr indent="0" lvl="0" marL="1620000" rtl="0" algn="l">
              <a:spcBef>
                <a:spcPts val="400"/>
              </a:spcBef>
              <a:spcAft>
                <a:spcPts val="0"/>
              </a:spcAft>
              <a:buClr>
                <a:srgbClr val="235078"/>
              </a:buClr>
              <a:buSzPts val="1100"/>
              <a:buFont typeface="Montserrat"/>
              <a:buNone/>
            </a:pPr>
            <a:r>
              <a:rPr lang="ru-RU" sz="1600">
                <a:solidFill>
                  <a:srgbClr val="235078"/>
                </a:solidFill>
                <a:latin typeface="Montserrat Medium"/>
                <a:ea typeface="Montserrat Medium"/>
                <a:cs typeface="Montserrat Medium"/>
                <a:sym typeface="Montserrat Medium"/>
              </a:rPr>
              <a:t>3 Факультет космических исследований, Московский государственный университет имени М.В. Ломоносова;</a:t>
            </a:r>
            <a:endParaRPr sz="1600">
              <a:solidFill>
                <a:srgbClr val="235078"/>
              </a:solidFill>
              <a:latin typeface="Montserrat Medium"/>
              <a:ea typeface="Montserrat Medium"/>
              <a:cs typeface="Montserrat Medium"/>
              <a:sym typeface="Montserrat Medium"/>
            </a:endParaRPr>
          </a:p>
          <a:p>
            <a:pPr indent="0" lvl="0" marL="1620000" rtl="0" algn="l">
              <a:spcBef>
                <a:spcPts val="400"/>
              </a:spcBef>
              <a:spcAft>
                <a:spcPts val="0"/>
              </a:spcAft>
              <a:buClr>
                <a:srgbClr val="235078"/>
              </a:buClr>
              <a:buSzPts val="1100"/>
              <a:buFont typeface="Montserrat"/>
              <a:buNone/>
            </a:pPr>
            <a:r>
              <a:rPr lang="ru-RU" sz="1600">
                <a:solidFill>
                  <a:srgbClr val="235078"/>
                </a:solidFill>
                <a:latin typeface="Montserrat Medium"/>
                <a:ea typeface="Montserrat Medium"/>
                <a:cs typeface="Montserrat Medium"/>
                <a:sym typeface="Montserrat Medium"/>
              </a:rPr>
              <a:t>4 Факультет вычислительной математики и кибернетики, Московский государственный университет имени М.В. Ломоносова</a:t>
            </a:r>
            <a:endParaRPr sz="1500">
              <a:solidFill>
                <a:srgbClr val="235078"/>
              </a:solidFill>
              <a:latin typeface="Montserrat Medium"/>
              <a:ea typeface="Montserrat Medium"/>
              <a:cs typeface="Montserrat Medium"/>
              <a:sym typeface="Montserrat Medium"/>
            </a:endParaRPr>
          </a:p>
          <a:p>
            <a:pPr indent="0" lvl="0" marL="0" marR="0" rtl="0" algn="ctr">
              <a:lnSpc>
                <a:spcPct val="100000"/>
              </a:lnSpc>
              <a:spcBef>
                <a:spcPts val="400"/>
              </a:spcBef>
              <a:spcAft>
                <a:spcPts val="0"/>
              </a:spcAft>
              <a:buClr>
                <a:srgbClr val="235078"/>
              </a:buClr>
              <a:buSzPts val="1100"/>
              <a:buFont typeface="Montserrat"/>
              <a:buNone/>
            </a:pPr>
            <a:r>
              <a:t/>
            </a:r>
            <a:endParaRPr sz="1500">
              <a:solidFill>
                <a:srgbClr val="235078"/>
              </a:solidFill>
              <a:latin typeface="Montserrat Medium"/>
              <a:ea typeface="Montserrat Medium"/>
              <a:cs typeface="Montserrat Medium"/>
              <a:sym typeface="Montserrat Medium"/>
            </a:endParaRPr>
          </a:p>
          <a:p>
            <a:pPr indent="0" lvl="0" marL="0" marR="0" rtl="0" algn="ctr">
              <a:lnSpc>
                <a:spcPct val="100000"/>
              </a:lnSpc>
              <a:spcBef>
                <a:spcPts val="400"/>
              </a:spcBef>
              <a:spcAft>
                <a:spcPts val="0"/>
              </a:spcAft>
              <a:buClr>
                <a:srgbClr val="235078"/>
              </a:buClr>
              <a:buSzPts val="1100"/>
              <a:buFont typeface="Montserrat"/>
              <a:buNone/>
            </a:pPr>
            <a:r>
              <a:t/>
            </a:r>
            <a:endParaRPr sz="1100">
              <a:solidFill>
                <a:srgbClr val="235078"/>
              </a:solidFill>
              <a:latin typeface="Montserrat"/>
              <a:ea typeface="Montserrat"/>
              <a:cs typeface="Montserrat"/>
              <a:sym typeface="Montserrat"/>
            </a:endParaRPr>
          </a:p>
          <a:p>
            <a:pPr indent="0" lvl="0" marL="0" marR="0" rtl="0" algn="ctr">
              <a:lnSpc>
                <a:spcPct val="115000"/>
              </a:lnSpc>
              <a:spcBef>
                <a:spcPts val="839"/>
              </a:spcBef>
              <a:spcAft>
                <a:spcPts val="0"/>
              </a:spcAft>
              <a:buClr>
                <a:srgbClr val="235078"/>
              </a:buClr>
              <a:buSzPts val="1100"/>
              <a:buFont typeface="Montserrat"/>
              <a:buNone/>
            </a:pPr>
            <a:r>
              <a:t/>
            </a:r>
            <a:endParaRPr sz="1100">
              <a:solidFill>
                <a:srgbClr val="235078"/>
              </a:solidFill>
              <a:latin typeface="Montserrat"/>
              <a:ea typeface="Montserrat"/>
              <a:cs typeface="Montserrat"/>
              <a:sym typeface="Montserrat"/>
            </a:endParaRPr>
          </a:p>
        </p:txBody>
      </p:sp>
      <p:sp>
        <p:nvSpPr>
          <p:cNvPr id="155" name="Google Shape;155;g2e7eba01f43_0_81"/>
          <p:cNvSpPr/>
          <p:nvPr/>
        </p:nvSpPr>
        <p:spPr>
          <a:xfrm>
            <a:off x="0" y="29053550"/>
            <a:ext cx="21383700" cy="859200"/>
          </a:xfrm>
          <a:prstGeom prst="rect">
            <a:avLst/>
          </a:prstGeom>
          <a:solidFill>
            <a:srgbClr val="2350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2e7eba01f43_0_81"/>
          <p:cNvSpPr/>
          <p:nvPr/>
        </p:nvSpPr>
        <p:spPr>
          <a:xfrm>
            <a:off x="3166100" y="540000"/>
            <a:ext cx="15539100" cy="1516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35078"/>
              </a:buClr>
              <a:buSzPts val="4400"/>
              <a:buFont typeface="Libre Baskerville"/>
              <a:buNone/>
            </a:pPr>
            <a:r>
              <a:rPr b="1" lang="ru-RU" sz="3600">
                <a:solidFill>
                  <a:srgbClr val="235078"/>
                </a:solidFill>
              </a:rPr>
              <a:t>ВОЗМОЖНОСТИ ОЦЕНКИ МАССЫ ПЕРВИЧНОГО ЯДРА </a:t>
            </a:r>
            <a:br>
              <a:rPr b="1" lang="ru-RU" sz="3600">
                <a:solidFill>
                  <a:srgbClr val="235078"/>
                </a:solidFill>
              </a:rPr>
            </a:br>
            <a:r>
              <a:rPr b="1" lang="ru-RU" sz="3600">
                <a:solidFill>
                  <a:srgbClr val="235078"/>
                </a:solidFill>
              </a:rPr>
              <a:t>ПО ОБРАЗУ ОТРАЖЕННОГО ОТ СНЕГА </a:t>
            </a:r>
            <a:br>
              <a:rPr b="1" lang="ru-RU" sz="3600">
                <a:solidFill>
                  <a:srgbClr val="235078"/>
                </a:solidFill>
              </a:rPr>
            </a:br>
            <a:r>
              <a:rPr b="1" lang="ru-RU" sz="3600">
                <a:solidFill>
                  <a:srgbClr val="235078"/>
                </a:solidFill>
              </a:rPr>
              <a:t>ЧЕРЕНКОВСКОГО СВЕТА ШАЛ</a:t>
            </a:r>
            <a:r>
              <a:rPr b="1" lang="ru-RU" sz="3600">
                <a:solidFill>
                  <a:srgbClr val="235078"/>
                </a:solidFill>
              </a:rPr>
              <a:t> </a:t>
            </a:r>
            <a:endParaRPr b="1" i="0" sz="3600" u="none" cap="none" strike="noStrike"/>
          </a:p>
        </p:txBody>
      </p:sp>
      <p:sp>
        <p:nvSpPr>
          <p:cNvPr id="157" name="Google Shape;157;g2e7eba01f43_0_81"/>
          <p:cNvSpPr/>
          <p:nvPr/>
        </p:nvSpPr>
        <p:spPr>
          <a:xfrm>
            <a:off x="935425" y="4830101"/>
            <a:ext cx="9289200" cy="2511600"/>
          </a:xfrm>
          <a:prstGeom prst="rect">
            <a:avLst/>
          </a:prstGeom>
          <a:noFill/>
          <a:ln>
            <a:noFill/>
          </a:ln>
        </p:spPr>
        <p:txBody>
          <a:bodyPr anchorCtr="0" anchor="t" bIns="34200" lIns="68400" spcFirstLastPara="1" rIns="68400" wrap="square" tIns="34200">
            <a:noAutofit/>
          </a:bodyPr>
          <a:lstStyle/>
          <a:p>
            <a:pPr indent="0" lvl="0" marL="0" marR="0" rtl="0" algn="just">
              <a:lnSpc>
                <a:spcPct val="100000"/>
              </a:lnSpc>
              <a:spcBef>
                <a:spcPts val="0"/>
              </a:spcBef>
              <a:spcAft>
                <a:spcPts val="0"/>
              </a:spcAft>
              <a:buClr>
                <a:srgbClr val="000000"/>
              </a:buClr>
              <a:buSzPts val="1800"/>
              <a:buFont typeface="Montserrat Light"/>
              <a:buNone/>
            </a:pPr>
            <a:r>
              <a:rPr lang="ru-RU" sz="1800">
                <a:latin typeface="Montserrat"/>
                <a:ea typeface="Montserrat"/>
                <a:cs typeface="Montserrat"/>
                <a:sym typeface="Montserrat"/>
              </a:rPr>
              <a:t>Исследуется возможность определения массы первичного ядра по образу отраженного от снега черенковского света ШАЛ на высоте около 1 км над уровнем моря. </a:t>
            </a:r>
            <a:endParaRPr sz="1800">
              <a:latin typeface="Montserrat"/>
              <a:ea typeface="Montserrat"/>
              <a:cs typeface="Montserrat"/>
              <a:sym typeface="Montserrat"/>
            </a:endParaRPr>
          </a:p>
          <a:p>
            <a:pPr indent="360000" lvl="0" marL="0" marR="0" rtl="0" algn="just">
              <a:lnSpc>
                <a:spcPct val="100000"/>
              </a:lnSpc>
              <a:spcBef>
                <a:spcPts val="0"/>
              </a:spcBef>
              <a:spcAft>
                <a:spcPts val="0"/>
              </a:spcAft>
              <a:buClr>
                <a:srgbClr val="000000"/>
              </a:buClr>
              <a:buSzPts val="1800"/>
              <a:buFont typeface="Montserrat Light"/>
              <a:buNone/>
            </a:pPr>
            <a:r>
              <a:rPr lang="ru-RU" sz="1800">
                <a:latin typeface="Montserrat"/>
                <a:ea typeface="Montserrat"/>
                <a:cs typeface="Montserrat"/>
                <a:sym typeface="Montserrat"/>
              </a:rPr>
              <a:t>Рассмотрен основной вариант  телескопа отраженного света для проек- тируемой установки СФЕРА-3. В качестве характеристики, чувствительной к первичной массе, используется форма поперечного распределения черенковского света ШАЛ.</a:t>
            </a:r>
            <a:endParaRPr i="0" sz="1800" u="none" cap="none" strike="noStrike">
              <a:latin typeface="Montserrat"/>
              <a:ea typeface="Montserrat"/>
              <a:cs typeface="Montserrat"/>
              <a:sym typeface="Montserrat"/>
            </a:endParaRPr>
          </a:p>
        </p:txBody>
      </p:sp>
      <p:sp>
        <p:nvSpPr>
          <p:cNvPr id="158" name="Google Shape;158;g2e7eba01f43_0_81"/>
          <p:cNvSpPr/>
          <p:nvPr/>
        </p:nvSpPr>
        <p:spPr>
          <a:xfrm>
            <a:off x="935415" y="4389405"/>
            <a:ext cx="9289200" cy="440700"/>
          </a:xfrm>
          <a:prstGeom prst="rect">
            <a:avLst/>
          </a:prstGeom>
          <a:noFill/>
          <a:ln>
            <a:noFill/>
          </a:ln>
        </p:spPr>
        <p:txBody>
          <a:bodyPr anchorCtr="0" anchor="ctr" bIns="51475" lIns="102950" spcFirstLastPara="1" rIns="102950" wrap="square" tIns="54700">
            <a:noAutofit/>
          </a:bodyPr>
          <a:lstStyle/>
          <a:p>
            <a:pPr indent="0" lvl="0" marL="0" marR="0" rtl="0" algn="l">
              <a:lnSpc>
                <a:spcPct val="100000"/>
              </a:lnSpc>
              <a:spcBef>
                <a:spcPts val="0"/>
              </a:spcBef>
              <a:spcAft>
                <a:spcPts val="0"/>
              </a:spcAft>
              <a:buClr>
                <a:srgbClr val="1482A5"/>
              </a:buClr>
              <a:buSzPts val="2200"/>
              <a:buFont typeface="Libre Baskerville"/>
              <a:buNone/>
            </a:pPr>
            <a:r>
              <a:rPr b="1" i="0" lang="ru-RU" sz="2200" u="none" cap="none" strike="noStrike">
                <a:solidFill>
                  <a:srgbClr val="1482A5"/>
                </a:solidFill>
              </a:rPr>
              <a:t>Аннотация</a:t>
            </a:r>
            <a:endParaRPr i="0" sz="2200" u="none" cap="none" strike="noStrike"/>
          </a:p>
        </p:txBody>
      </p:sp>
      <p:sp>
        <p:nvSpPr>
          <p:cNvPr id="159" name="Google Shape;159;g2e7eba01f43_0_81"/>
          <p:cNvSpPr/>
          <p:nvPr/>
        </p:nvSpPr>
        <p:spPr>
          <a:xfrm>
            <a:off x="937085" y="6903025"/>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i="0" lang="ru-RU" sz="2600" u="none" cap="none" strike="noStrike">
                <a:solidFill>
                  <a:srgbClr val="FFFFFF"/>
                </a:solidFill>
              </a:rPr>
              <a:t>Введение</a:t>
            </a:r>
            <a:endParaRPr i="0" sz="2600" u="none" cap="none" strike="noStrike"/>
          </a:p>
        </p:txBody>
      </p:sp>
      <p:sp>
        <p:nvSpPr>
          <p:cNvPr id="160" name="Google Shape;160;g2e7eba01f43_0_81"/>
          <p:cNvSpPr/>
          <p:nvPr/>
        </p:nvSpPr>
        <p:spPr>
          <a:xfrm>
            <a:off x="11163305" y="8469678"/>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i="0" lang="ru-RU" sz="2600" u="none" cap="none" strike="noStrike">
                <a:solidFill>
                  <a:srgbClr val="FFFFFF"/>
                </a:solidFill>
              </a:rPr>
              <a:t>Результаты</a:t>
            </a:r>
            <a:endParaRPr i="0" sz="2600" u="none" cap="none" strike="noStrike"/>
          </a:p>
        </p:txBody>
      </p:sp>
      <p:sp>
        <p:nvSpPr>
          <p:cNvPr id="161" name="Google Shape;161;g2e7eba01f43_0_81"/>
          <p:cNvSpPr/>
          <p:nvPr/>
        </p:nvSpPr>
        <p:spPr>
          <a:xfrm>
            <a:off x="937080" y="12104870"/>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i="0" lang="ru-RU" sz="2600" u="none" cap="none" strike="noStrike">
                <a:solidFill>
                  <a:srgbClr val="FFFFFF"/>
                </a:solidFill>
                <a:extLst>
                  <a:ext uri="http://customooxmlschemas.google.com/">
                    <go:slidesCustomData xmlns:go="http://customooxmlschemas.google.com/" textRoundtripDataId="13"/>
                  </a:ext>
                </a:extLst>
              </a:rPr>
              <a:t>Методология</a:t>
            </a:r>
            <a:endParaRPr i="0" sz="2600" u="none" cap="none" strike="noStrike"/>
          </a:p>
        </p:txBody>
      </p:sp>
      <p:sp>
        <p:nvSpPr>
          <p:cNvPr id="162" name="Google Shape;162;g2e7eba01f43_0_81"/>
          <p:cNvSpPr/>
          <p:nvPr/>
        </p:nvSpPr>
        <p:spPr>
          <a:xfrm>
            <a:off x="11163305" y="19477695"/>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i="0" lang="ru-RU" sz="2600" u="none" cap="none" strike="noStrike">
                <a:solidFill>
                  <a:srgbClr val="FFFFFF"/>
                </a:solidFill>
              </a:rPr>
              <a:t>Заключение</a:t>
            </a:r>
            <a:endParaRPr i="0" sz="2600" u="none" cap="none" strike="noStrike"/>
          </a:p>
        </p:txBody>
      </p:sp>
      <p:sp>
        <p:nvSpPr>
          <p:cNvPr id="163" name="Google Shape;163;g2e7eba01f43_0_81"/>
          <p:cNvSpPr/>
          <p:nvPr/>
        </p:nvSpPr>
        <p:spPr>
          <a:xfrm>
            <a:off x="937075" y="7518325"/>
            <a:ext cx="9285900" cy="4546200"/>
          </a:xfrm>
          <a:prstGeom prst="rect">
            <a:avLst/>
          </a:prstGeom>
          <a:noFill/>
          <a:ln>
            <a:noFill/>
          </a:ln>
        </p:spPr>
        <p:txBody>
          <a:bodyPr anchorCtr="0" anchor="t" bIns="45000" lIns="90000" spcFirstLastPara="1" rIns="90000" wrap="square" tIns="45000">
            <a:noAutofit/>
          </a:bodyPr>
          <a:lstStyle/>
          <a:p>
            <a:pPr indent="0" lvl="0" marL="0" rtl="0" algn="just">
              <a:spcBef>
                <a:spcPts val="0"/>
              </a:spcBef>
              <a:spcAft>
                <a:spcPts val="0"/>
              </a:spcAft>
              <a:buClr>
                <a:schemeClr val="dk1"/>
              </a:buClr>
              <a:buSzPts val="1100"/>
              <a:buFont typeface="Arial"/>
              <a:buNone/>
            </a:pPr>
            <a:r>
              <a:rPr lang="ru-RU" sz="1800">
                <a:latin typeface="Montserrat"/>
                <a:ea typeface="Montserrat"/>
                <a:cs typeface="Montserrat"/>
                <a:sym typeface="Montserrat"/>
              </a:rPr>
              <a:t>Задача регистрации первичного космического излучения (ПКИ) решается уже несколько десятилетий. Недавние результаты [1] показывают, что значительная часть событий первичных космических лучей (ПКЛ) с энергией 1–1000 ПэВ может иметь экстрагалактическую природу. Это важно для понимания перехода от галактических к экстрагалактическим космическим лучам и процессов их ускорения и распространения.</a:t>
            </a:r>
            <a:endParaRPr sz="1800">
              <a:latin typeface="Montserrat"/>
              <a:ea typeface="Montserrat"/>
              <a:cs typeface="Montserrat"/>
              <a:sym typeface="Montserrat"/>
            </a:endParaRPr>
          </a:p>
          <a:p>
            <a:pPr indent="360000" lvl="0" marL="0" rtl="0" algn="just">
              <a:spcBef>
                <a:spcPts val="0"/>
              </a:spcBef>
              <a:spcAft>
                <a:spcPts val="0"/>
              </a:spcAft>
              <a:buClr>
                <a:schemeClr val="dk1"/>
              </a:buClr>
              <a:buSzPts val="1100"/>
              <a:buFont typeface="Arial"/>
              <a:buNone/>
            </a:pPr>
            <a:r>
              <a:rPr lang="ru-RU" sz="1800">
                <a:latin typeface="Montserrat"/>
                <a:ea typeface="Montserrat"/>
                <a:cs typeface="Montserrat"/>
                <a:sym typeface="Montserrat"/>
              </a:rPr>
              <a:t>Метод детектирования черенковского света, отраженного от снежной поверхности, предложенный А.Е. Чудаковым [2], стал основой серии экспериментов СФЕРА. Научная группа проекта СФЕРА [3] разрабатывает новый детектор СФЕРА-3, который позволит лучше изучить состав ПКЛ в диапазоне энергий 1–1000 ПэВ.</a:t>
            </a:r>
            <a:endParaRPr sz="1800">
              <a:latin typeface="Montserrat"/>
              <a:ea typeface="Montserrat"/>
              <a:cs typeface="Montserrat"/>
              <a:sym typeface="Montserrat"/>
            </a:endParaRPr>
          </a:p>
          <a:p>
            <a:pPr indent="360000" lvl="0" marL="0" rtl="0" algn="just">
              <a:spcBef>
                <a:spcPts val="0"/>
              </a:spcBef>
              <a:spcAft>
                <a:spcPts val="0"/>
              </a:spcAft>
              <a:buClr>
                <a:schemeClr val="dk1"/>
              </a:buClr>
              <a:buSzPts val="1100"/>
              <a:buFont typeface="Arial"/>
              <a:buNone/>
            </a:pPr>
            <a:r>
              <a:rPr lang="ru-RU" sz="1800">
                <a:latin typeface="Montserrat"/>
                <a:ea typeface="Montserrat"/>
                <a:cs typeface="Montserrat"/>
                <a:sym typeface="Montserrat"/>
              </a:rPr>
              <a:t>Основная информационная единица — образ на мозаике детектора, поэтому важно получать точные образы событий. Это достигается многошаговым моделированием с использованием программных пакетов CORSIKA, GEANT4 и FORTRAN-приложения. Также создана модель для генерации отклика электроники на языке C++.</a:t>
            </a:r>
            <a:endParaRPr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t/>
            </a:r>
            <a:endParaRPr sz="1800">
              <a:latin typeface="Montserrat"/>
              <a:ea typeface="Montserrat"/>
              <a:cs typeface="Montserrat"/>
              <a:sym typeface="Montserrat"/>
            </a:endParaRPr>
          </a:p>
        </p:txBody>
      </p:sp>
      <p:sp>
        <p:nvSpPr>
          <p:cNvPr id="164" name="Google Shape;164;g2e7eba01f43_0_81"/>
          <p:cNvSpPr/>
          <p:nvPr/>
        </p:nvSpPr>
        <p:spPr>
          <a:xfrm>
            <a:off x="937075" y="12760525"/>
            <a:ext cx="9285900" cy="165501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800"/>
              <a:buFont typeface="Montserrat Light"/>
              <a:buNone/>
            </a:pPr>
            <a:r>
              <a:rPr b="1" lang="ru-RU" sz="1800">
                <a:latin typeface="Montserrat"/>
                <a:ea typeface="Montserrat"/>
                <a:cs typeface="Montserrat"/>
                <a:sym typeface="Montserrat"/>
              </a:rPr>
              <a:t>Разработка и моделирование детектора СФЕРА-3</a:t>
            </a:r>
            <a:endParaRPr b="1"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rPr lang="ru-RU" sz="1800">
                <a:latin typeface="Montserrat"/>
                <a:ea typeface="Montserrat"/>
                <a:cs typeface="Montserrat"/>
                <a:sym typeface="Montserrat"/>
              </a:rPr>
              <a:t>Для создания детектора СФЕРА-3 была использована модифицированная оптическая система Шмидта с линзовым корректором для устранения сферической аберрации. Конструкция детектора объединяет все элементы оптической системы, включая зеркало, бленду, линзу корректора и мозаику кремниевых фотоумножителей. Оптическое разрешение детек- тора планируется не хуже 2000 пикселей, а поле зрения - не менее ±20°.</a:t>
            </a:r>
            <a:endParaRPr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t/>
            </a:r>
            <a:endParaRPr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t/>
            </a:r>
            <a:endParaRPr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t/>
            </a:r>
            <a:endParaRPr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t/>
            </a:r>
            <a:endParaRPr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t/>
            </a:r>
            <a:endParaRPr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t/>
            </a:r>
            <a:endParaRPr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t/>
            </a:r>
            <a:endParaRPr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t/>
            </a:r>
            <a:endParaRPr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t/>
            </a:r>
            <a:endParaRPr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t/>
            </a:r>
            <a:endParaRPr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t/>
            </a:r>
            <a:endParaRPr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t/>
            </a:r>
            <a:endParaRPr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t/>
            </a:r>
            <a:endParaRPr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t/>
            </a:r>
            <a:endParaRPr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t/>
            </a:r>
            <a:endParaRPr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t/>
            </a:r>
            <a:endParaRPr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t/>
            </a:r>
            <a:endParaRPr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t/>
            </a:r>
            <a:endParaRPr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t/>
            </a:r>
            <a:endParaRPr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t/>
            </a:r>
            <a:endParaRPr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t/>
            </a:r>
            <a:endParaRPr b="1"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t/>
            </a:r>
            <a:endParaRPr b="1"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rPr b="1" lang="ru-RU" sz="1800">
                <a:latin typeface="Montserrat"/>
                <a:ea typeface="Montserrat"/>
                <a:cs typeface="Montserrat"/>
                <a:sym typeface="Montserrat"/>
              </a:rPr>
              <a:t>FORTRAN</a:t>
            </a:r>
            <a:r>
              <a:rPr lang="ru-RU" sz="1800">
                <a:latin typeface="Montserrat"/>
                <a:ea typeface="Montserrat"/>
                <a:cs typeface="Montserrat"/>
                <a:sym typeface="Montserrat"/>
              </a:rPr>
              <a:t>: используется для генерации данных и клонирования событий для увеличения выборки без потери физического смысла.</a:t>
            </a:r>
            <a:endParaRPr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rPr b="1" lang="ru-RU" sz="1800">
                <a:latin typeface="Montserrat"/>
                <a:ea typeface="Montserrat"/>
                <a:cs typeface="Montserrat"/>
                <a:sym typeface="Montserrat"/>
              </a:rPr>
              <a:t>C++</a:t>
            </a:r>
            <a:r>
              <a:rPr lang="ru-RU" sz="1800">
                <a:latin typeface="Montserrat"/>
                <a:ea typeface="Montserrat"/>
                <a:cs typeface="Montserrat"/>
                <a:sym typeface="Montserrat"/>
              </a:rPr>
              <a:t>: разработка модели для генерации отклика электроники, имитирующая регистрацию черенковского света на детекторной мозаике.</a:t>
            </a:r>
            <a:endParaRPr b="1" sz="18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800"/>
              <a:buFont typeface="Montserrat Light"/>
              <a:buNone/>
            </a:pPr>
            <a:r>
              <a:rPr b="1" lang="ru-RU" sz="1800">
                <a:solidFill>
                  <a:schemeClr val="dk1"/>
                </a:solidFill>
                <a:latin typeface="Montserrat"/>
                <a:ea typeface="Montserrat"/>
                <a:cs typeface="Montserrat"/>
                <a:sym typeface="Montserrat"/>
              </a:rPr>
              <a:t>Генерация образов на мозаике</a:t>
            </a:r>
            <a:endParaRPr b="1" sz="18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800"/>
              <a:buFont typeface="Montserrat Light"/>
              <a:buNone/>
            </a:pPr>
            <a:r>
              <a:rPr lang="ru-RU" sz="1800">
                <a:solidFill>
                  <a:schemeClr val="dk1"/>
                </a:solidFill>
                <a:latin typeface="Montserrat"/>
                <a:ea typeface="Montserrat"/>
                <a:cs typeface="Montserrat"/>
                <a:sym typeface="Montserrat"/>
              </a:rPr>
              <a:t>Основной задачей моделирования является создание достоверных образов событий на мозаике детектора. Для этого используется пространственно-временное распределение черенковского света на уровне снежной поверхности и прямого черенковского света на нескольких уровнях наблюдения. Данные сохраняются в виде многомерных массивов для последующего анализа.</a:t>
            </a:r>
            <a:endParaRPr sz="18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800"/>
              <a:buFont typeface="Montserrat Light"/>
              <a:buNone/>
            </a:pPr>
            <a:r>
              <a:rPr b="1" lang="ru-RU" sz="1800">
                <a:solidFill>
                  <a:schemeClr val="dk1"/>
                </a:solidFill>
                <a:latin typeface="Montserrat"/>
                <a:ea typeface="Montserrat"/>
                <a:cs typeface="Montserrat"/>
                <a:sym typeface="Montserrat"/>
              </a:rPr>
              <a:t>Автоматизация и интеграция</a:t>
            </a:r>
            <a:endParaRPr b="1" sz="18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800"/>
              <a:buFont typeface="Montserrat Light"/>
              <a:buNone/>
            </a:pPr>
            <a:r>
              <a:rPr lang="ru-RU" sz="1800">
                <a:solidFill>
                  <a:schemeClr val="dk1"/>
                </a:solidFill>
                <a:latin typeface="Montserrat"/>
                <a:ea typeface="Montserrat"/>
                <a:cs typeface="Montserrat"/>
                <a:sym typeface="Montserrat"/>
              </a:rPr>
              <a:t>Для автоматизации процесса моделирования и исключения ошибок, связанных с человеческим фактором, был разработан скрипт на языке Python. Этот скрипт унифицирует вводные параметры и автоматизирует работу с файлами, связывая все приложения в один программный комплекс. Автоматизация включает:</a:t>
            </a:r>
            <a:endParaRPr sz="1800">
              <a:solidFill>
                <a:schemeClr val="dk1"/>
              </a:solidFill>
              <a:latin typeface="Montserrat"/>
              <a:ea typeface="Montserrat"/>
              <a:cs typeface="Montserrat"/>
              <a:sym typeface="Montserrat"/>
            </a:endParaRPr>
          </a:p>
          <a:p>
            <a:pPr indent="-342900" lvl="0" marL="457200" rtl="0" algn="just">
              <a:spcBef>
                <a:spcPts val="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Исправление вводных параметров для отдельных шагов.</a:t>
            </a:r>
            <a:endParaRPr sz="1800">
              <a:solidFill>
                <a:schemeClr val="dk1"/>
              </a:solidFill>
              <a:latin typeface="Montserrat"/>
              <a:ea typeface="Montserrat"/>
              <a:cs typeface="Montserrat"/>
              <a:sym typeface="Montserrat"/>
            </a:endParaRPr>
          </a:p>
          <a:p>
            <a:pPr indent="-342900" lvl="0" marL="457200" rtl="0" algn="just">
              <a:spcBef>
                <a:spcPts val="0"/>
              </a:spcBef>
              <a:spcAft>
                <a:spcPts val="0"/>
              </a:spcAft>
              <a:buClr>
                <a:schemeClr val="dk1"/>
              </a:buClr>
              <a:buSzPts val="1800"/>
              <a:buFont typeface="Montserrat"/>
              <a:buChar char="●"/>
            </a:pPr>
            <a:r>
              <a:rPr lang="ru-RU" sz="1800">
                <a:solidFill>
                  <a:schemeClr val="dk1"/>
                </a:solidFill>
                <a:latin typeface="Montserrat"/>
                <a:ea typeface="Montserrat"/>
                <a:cs typeface="Montserrat"/>
                <a:sym typeface="Montserrat"/>
              </a:rPr>
              <a:t>Взаимодействие с базой данных и сохранение файлов по установленной логике хранения.</a:t>
            </a:r>
            <a:endParaRPr sz="18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800"/>
              <a:buFont typeface="Montserrat Light"/>
              <a:buNone/>
            </a:pPr>
            <a:r>
              <a:rPr lang="ru-RU" sz="1800">
                <a:solidFill>
                  <a:schemeClr val="dk1"/>
                </a:solidFill>
                <a:latin typeface="Montserrat"/>
                <a:ea typeface="Montserrat"/>
                <a:cs typeface="Montserrat"/>
                <a:sym typeface="Montserrat"/>
              </a:rPr>
              <a:t>Эта методология обеспечивает высокую точность моделирования, улучшает процесс набора статистики событий и позволяет эффективно проверять новые геометрии детектора.</a:t>
            </a:r>
            <a:endParaRPr sz="18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800"/>
              <a:buFont typeface="Montserrat Light"/>
              <a:buNone/>
            </a:pPr>
            <a:r>
              <a:t/>
            </a:r>
            <a:endParaRPr sz="18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800"/>
              <a:buFont typeface="Montserrat Light"/>
              <a:buNone/>
            </a:pPr>
            <a:r>
              <a:rPr b="1" lang="ru-RU" sz="1800">
                <a:solidFill>
                  <a:schemeClr val="dk1"/>
                </a:solidFill>
                <a:latin typeface="Montserrat"/>
                <a:ea typeface="Montserrat"/>
                <a:cs typeface="Montserrat"/>
                <a:sym typeface="Montserrat"/>
              </a:rPr>
              <a:t>Идея критерия для разделения событий ШАЛ по типу частиц</a:t>
            </a:r>
            <a:endParaRPr b="1" sz="18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800"/>
              <a:buFont typeface="Montserrat Light"/>
              <a:buNone/>
            </a:pPr>
            <a:r>
              <a:rPr lang="ru-RU" sz="1800">
                <a:solidFill>
                  <a:schemeClr val="dk1"/>
                </a:solidFill>
                <a:latin typeface="Montserrat"/>
                <a:ea typeface="Montserrat"/>
                <a:cs typeface="Montserrat"/>
                <a:sym typeface="Montserrat"/>
              </a:rPr>
              <a:t>Поперечное распределение черенковского света коррелирует с продольным развитием ливня, что позволяет использовать безразмерный параметр, характеризующий форму этого распределения. Критерий является интегральным и слабо зависит от модели сильного взаимодействия.</a:t>
            </a:r>
            <a:endParaRPr sz="1800">
              <a:solidFill>
                <a:schemeClr val="dk1"/>
              </a:solidFill>
              <a:latin typeface="Montserrat"/>
              <a:ea typeface="Montserrat"/>
              <a:cs typeface="Montserrat"/>
              <a:sym typeface="Montserrat"/>
            </a:endParaRPr>
          </a:p>
        </p:txBody>
      </p:sp>
      <p:sp>
        <p:nvSpPr>
          <p:cNvPr id="165" name="Google Shape;165;g2e7eba01f43_0_81"/>
          <p:cNvSpPr/>
          <p:nvPr/>
        </p:nvSpPr>
        <p:spPr>
          <a:xfrm>
            <a:off x="11178300" y="9084975"/>
            <a:ext cx="9255900" cy="50811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800"/>
              <a:buFont typeface="Montserrat Light"/>
              <a:buNone/>
            </a:pPr>
            <a:r>
              <a:rPr lang="ru-RU" sz="1800">
                <a:solidFill>
                  <a:schemeClr val="dk1"/>
                </a:solidFill>
                <a:latin typeface="Montserrat"/>
                <a:ea typeface="Montserrat"/>
                <a:cs typeface="Montserrat"/>
                <a:sym typeface="Montserrat"/>
              </a:rPr>
              <a:t>Из теории следует, что чем выше масса начального ядра, тем уже будет пятно черенковского света, таким образом – чем выше значение критерия, тем легче изначальное ядро. Рассматривались две границы для разделения классов p-N и N-Fe. За основную метрику был взят минимум от максимума ошибок разделения для каждого ядра в паре класса. За ошибку классификации было взято отношение числа неправильно классифицированных событий относительно рассчитанного порога.</a:t>
            </a:r>
            <a:endParaRPr sz="1800">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t/>
            </a:r>
            <a:endParaRPr sz="1800">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rPr lang="ru-RU" sz="1800">
                <a:solidFill>
                  <a:schemeClr val="dk1"/>
                </a:solidFill>
                <a:latin typeface="Montserrat"/>
                <a:ea typeface="Montserrat"/>
                <a:cs typeface="Montserrat"/>
                <a:sym typeface="Montserrat"/>
              </a:rPr>
              <a:t>Минимизация ошибок разделения для каждого ядра в паре класса позволила получить следующие результаты (ошибки одинаковы в паре):</a:t>
            </a:r>
            <a:endParaRPr sz="1800">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t/>
            </a:r>
            <a:endParaRPr sz="1800">
              <a:solidFill>
                <a:schemeClr val="dk1"/>
              </a:solidFill>
              <a:latin typeface="Montserrat"/>
              <a:ea typeface="Montserrat"/>
              <a:cs typeface="Montserrat"/>
              <a:sym typeface="Montserrat"/>
            </a:endParaRPr>
          </a:p>
        </p:txBody>
      </p:sp>
      <p:sp>
        <p:nvSpPr>
          <p:cNvPr id="166" name="Google Shape;166;g2e7eba01f43_0_81"/>
          <p:cNvSpPr/>
          <p:nvPr/>
        </p:nvSpPr>
        <p:spPr>
          <a:xfrm>
            <a:off x="11171850" y="20259396"/>
            <a:ext cx="9268800" cy="25116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Clr>
                <a:srgbClr val="000000"/>
              </a:buClr>
              <a:buSzPts val="1800"/>
              <a:buFont typeface="Montserrat Light"/>
              <a:buNone/>
            </a:pPr>
            <a:r>
              <a:rPr lang="ru-RU" sz="1800">
                <a:latin typeface="Montserrat"/>
                <a:ea typeface="Montserrat"/>
                <a:cs typeface="Montserrat"/>
                <a:sym typeface="Montserrat"/>
              </a:rPr>
              <a:t>В данной работе представлен программный комплекс для моделирования работы телескопа СФЕРА-3. Модель показывает, что разрешающая способность по массе первичных частиц улучшится по сравнению с телескопом СФЕРА-2. Применение одномерного критерия дает удовлетворительные ошибки классификации. В будущем планируется использование двумерного критерия, учёт аберрационных эффектов и фонового излучения, а также оценка на более мелкой сетке в пиксельном варианте для различных высот полёта детектора и более высоких энергий частиц.</a:t>
            </a:r>
            <a:endParaRPr sz="1800">
              <a:latin typeface="Montserrat"/>
              <a:ea typeface="Montserrat"/>
              <a:cs typeface="Montserrat"/>
              <a:sym typeface="Montserrat"/>
            </a:endParaRPr>
          </a:p>
        </p:txBody>
      </p:sp>
      <p:sp>
        <p:nvSpPr>
          <p:cNvPr id="167" name="Google Shape;167;g2e7eba01f43_0_81"/>
          <p:cNvSpPr/>
          <p:nvPr/>
        </p:nvSpPr>
        <p:spPr>
          <a:xfrm>
            <a:off x="11163305" y="22905625"/>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i="0" lang="ru-RU" sz="2600" u="none" cap="none" strike="noStrike">
                <a:solidFill>
                  <a:srgbClr val="FFFFFF"/>
                </a:solidFill>
              </a:rPr>
              <a:t>Благодарности</a:t>
            </a:r>
            <a:endParaRPr i="0" sz="2600" u="none" cap="none" strike="noStrike"/>
          </a:p>
        </p:txBody>
      </p:sp>
      <p:sp>
        <p:nvSpPr>
          <p:cNvPr id="168" name="Google Shape;168;g2e7eba01f43_0_81"/>
          <p:cNvSpPr/>
          <p:nvPr/>
        </p:nvSpPr>
        <p:spPr>
          <a:xfrm>
            <a:off x="11163300" y="23655538"/>
            <a:ext cx="9285900" cy="1516800"/>
          </a:xfrm>
          <a:prstGeom prst="rect">
            <a:avLst/>
          </a:prstGeom>
          <a:noFill/>
          <a:ln>
            <a:noFill/>
          </a:ln>
        </p:spPr>
        <p:txBody>
          <a:bodyPr anchorCtr="0" anchor="t" bIns="45000" lIns="90000" spcFirstLastPara="1" rIns="90000" wrap="square" tIns="45000">
            <a:noAutofit/>
          </a:bodyPr>
          <a:lstStyle/>
          <a:p>
            <a:pPr indent="457200" lvl="0" marL="0" marR="0" rtl="0" algn="just">
              <a:lnSpc>
                <a:spcPct val="100000"/>
              </a:lnSpc>
              <a:spcBef>
                <a:spcPts val="0"/>
              </a:spcBef>
              <a:spcAft>
                <a:spcPts val="0"/>
              </a:spcAft>
              <a:buClr>
                <a:srgbClr val="000000"/>
              </a:buClr>
              <a:buSzPts val="1800"/>
              <a:buFont typeface="Montserrat Light"/>
              <a:buNone/>
            </a:pPr>
            <a:r>
              <a:rPr lang="ru-RU" sz="1800">
                <a:latin typeface="Montserrat"/>
                <a:ea typeface="Montserrat"/>
                <a:cs typeface="Montserrat"/>
                <a:sym typeface="Montserrat"/>
              </a:rPr>
              <a:t>Работа выполнена с использованием оборудования Центра коллектив- ного пользования сверхвысокопроизводительными вычислительными ре- сурсами МГУ имени М.В. Ломоносова.</a:t>
            </a:r>
            <a:endParaRPr sz="1800">
              <a:latin typeface="Montserrat"/>
              <a:ea typeface="Montserrat"/>
              <a:cs typeface="Montserrat"/>
              <a:sym typeface="Montserrat"/>
            </a:endParaRPr>
          </a:p>
          <a:p>
            <a:pPr indent="457200" lvl="0" marL="0" marR="0" rtl="0" algn="just">
              <a:lnSpc>
                <a:spcPct val="100000"/>
              </a:lnSpc>
              <a:spcBef>
                <a:spcPts val="0"/>
              </a:spcBef>
              <a:spcAft>
                <a:spcPts val="0"/>
              </a:spcAft>
              <a:buClr>
                <a:srgbClr val="000000"/>
              </a:buClr>
              <a:buSzPts val="1800"/>
              <a:buFont typeface="Montserrat Light"/>
              <a:buNone/>
            </a:pPr>
            <a:r>
              <a:rPr lang="ru-RU" sz="1800">
                <a:latin typeface="Montserrat"/>
                <a:ea typeface="Montserrat"/>
                <a:cs typeface="Montserrat"/>
                <a:sym typeface="Montserrat"/>
              </a:rPr>
              <a:t>Исследование выполнено за счет гранта Российского научного фонда No 23-72-00006. rscf.ru/project/23-72-00006/</a:t>
            </a:r>
            <a:endParaRPr sz="1800">
              <a:latin typeface="Montserrat"/>
              <a:ea typeface="Montserrat"/>
              <a:cs typeface="Montserrat"/>
              <a:sym typeface="Montserrat"/>
            </a:endParaRPr>
          </a:p>
        </p:txBody>
      </p:sp>
      <p:sp>
        <p:nvSpPr>
          <p:cNvPr id="169" name="Google Shape;169;g2e7eba01f43_0_81"/>
          <p:cNvSpPr txBox="1"/>
          <p:nvPr/>
        </p:nvSpPr>
        <p:spPr>
          <a:xfrm>
            <a:off x="15885150" y="3596050"/>
            <a:ext cx="5186100" cy="364800"/>
          </a:xfrm>
          <a:prstGeom prst="rect">
            <a:avLst/>
          </a:prstGeom>
          <a:noFill/>
          <a:ln>
            <a:noFill/>
          </a:ln>
        </p:spPr>
        <p:txBody>
          <a:bodyPr anchorCtr="0" anchor="t" bIns="45000" lIns="90000" spcFirstLastPara="1" rIns="90000" wrap="square" tIns="45000">
            <a:noAutofit/>
          </a:bodyPr>
          <a:lstStyle/>
          <a:p>
            <a:pPr indent="0" lvl="0" marL="0" marR="0" rtl="0" algn="r">
              <a:spcBef>
                <a:spcPts val="0"/>
              </a:spcBef>
              <a:spcAft>
                <a:spcPts val="0"/>
              </a:spcAft>
              <a:buNone/>
            </a:pPr>
            <a:r>
              <a:rPr b="0" i="0" lang="ru-RU" sz="1810" u="none" cap="none" strike="noStrike">
                <a:latin typeface="Arial"/>
                <a:ea typeface="Arial"/>
                <a:cs typeface="Arial"/>
                <a:sym typeface="Arial"/>
              </a:rPr>
              <a:t>ID: </a:t>
            </a:r>
            <a:r>
              <a:rPr lang="ru-RU" sz="1810"/>
              <a:t>134</a:t>
            </a:r>
            <a:r>
              <a:rPr b="0" i="0" lang="ru-RU" sz="1810" u="none" cap="none" strike="noStrike">
                <a:latin typeface="Arial"/>
                <a:ea typeface="Arial"/>
                <a:cs typeface="Arial"/>
                <a:sym typeface="Arial"/>
              </a:rPr>
              <a:t>. E-mail: </a:t>
            </a:r>
            <a:r>
              <a:rPr lang="ru-RU" sz="1810"/>
              <a:t>ivanov.va18</a:t>
            </a:r>
            <a:r>
              <a:rPr b="0" i="0" lang="ru-RU" sz="1810" u="none" cap="none" strike="noStrike">
                <a:latin typeface="Arial"/>
                <a:ea typeface="Arial"/>
                <a:cs typeface="Arial"/>
                <a:sym typeface="Arial"/>
              </a:rPr>
              <a:t>@</a:t>
            </a:r>
            <a:r>
              <a:rPr lang="ru-RU" sz="1810"/>
              <a:t>physics.msu.ru</a:t>
            </a:r>
            <a:endParaRPr b="0" sz="1810" strike="noStrike">
              <a:latin typeface="Arial"/>
              <a:ea typeface="Arial"/>
              <a:cs typeface="Arial"/>
              <a:sym typeface="Arial"/>
            </a:endParaRPr>
          </a:p>
        </p:txBody>
      </p:sp>
      <p:pic>
        <p:nvPicPr>
          <p:cNvPr id="170" name="Google Shape;170;g2e7eba01f43_0_81"/>
          <p:cNvPicPr preferRelativeResize="0"/>
          <p:nvPr/>
        </p:nvPicPr>
        <p:blipFill>
          <a:blip r:embed="rId5">
            <a:alphaModFix/>
          </a:blip>
          <a:stretch>
            <a:fillRect/>
          </a:stretch>
        </p:blipFill>
        <p:spPr>
          <a:xfrm>
            <a:off x="18476550" y="628650"/>
            <a:ext cx="2365875" cy="2365875"/>
          </a:xfrm>
          <a:prstGeom prst="rect">
            <a:avLst/>
          </a:prstGeom>
          <a:noFill/>
          <a:ln>
            <a:noFill/>
          </a:ln>
        </p:spPr>
      </p:pic>
      <p:sp>
        <p:nvSpPr>
          <p:cNvPr id="171" name="Google Shape;171;g2e7eba01f43_0_81"/>
          <p:cNvSpPr txBox="1"/>
          <p:nvPr/>
        </p:nvSpPr>
        <p:spPr>
          <a:xfrm>
            <a:off x="10050475" y="29310550"/>
            <a:ext cx="10972800" cy="11436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800"/>
              </a:spcBef>
              <a:spcAft>
                <a:spcPts val="0"/>
              </a:spcAft>
              <a:buClr>
                <a:schemeClr val="dk1"/>
              </a:buClr>
              <a:buSzPts val="1100"/>
              <a:buFont typeface="Arial"/>
              <a:buNone/>
            </a:pPr>
            <a:r>
              <a:rPr lang="ru-RU" sz="2200">
                <a:solidFill>
                  <a:srgbClr val="EAD1DC"/>
                </a:solidFill>
              </a:rPr>
              <a:t>38 Всероссийская конференция по космическим лучам. Москва, 1-5 июля 2024 г.</a:t>
            </a:r>
            <a:endParaRPr sz="2400">
              <a:solidFill>
                <a:srgbClr val="EAD1DC"/>
              </a:solidFill>
            </a:endParaRPr>
          </a:p>
          <a:p>
            <a:pPr indent="0" lvl="0" marL="0" rtl="0" algn="l">
              <a:lnSpc>
                <a:spcPct val="115000"/>
              </a:lnSpc>
              <a:spcBef>
                <a:spcPts val="1800"/>
              </a:spcBef>
              <a:spcAft>
                <a:spcPts val="600"/>
              </a:spcAft>
              <a:buClr>
                <a:schemeClr val="dk1"/>
              </a:buClr>
              <a:buSzPts val="1100"/>
              <a:buFont typeface="Arial"/>
              <a:buNone/>
            </a:pPr>
            <a:r>
              <a:t/>
            </a:r>
            <a:endParaRPr sz="2200">
              <a:solidFill>
                <a:srgbClr val="8CD23C"/>
              </a:solidFill>
            </a:endParaRPr>
          </a:p>
        </p:txBody>
      </p:sp>
      <p:pic>
        <p:nvPicPr>
          <p:cNvPr id="172" name="Google Shape;172;g2e7eba01f43_0_81"/>
          <p:cNvPicPr preferRelativeResize="0"/>
          <p:nvPr/>
        </p:nvPicPr>
        <p:blipFill>
          <a:blip r:embed="rId6">
            <a:alphaModFix/>
          </a:blip>
          <a:stretch>
            <a:fillRect/>
          </a:stretch>
        </p:blipFill>
        <p:spPr>
          <a:xfrm>
            <a:off x="5078775" y="15081225"/>
            <a:ext cx="4971700" cy="4951676"/>
          </a:xfrm>
          <a:prstGeom prst="rect">
            <a:avLst/>
          </a:prstGeom>
          <a:noFill/>
          <a:ln>
            <a:noFill/>
          </a:ln>
        </p:spPr>
      </p:pic>
      <p:sp>
        <p:nvSpPr>
          <p:cNvPr id="173" name="Google Shape;173;g2e7eba01f43_0_81"/>
          <p:cNvSpPr/>
          <p:nvPr/>
        </p:nvSpPr>
        <p:spPr>
          <a:xfrm>
            <a:off x="11175988" y="4943474"/>
            <a:ext cx="9255900" cy="3677700"/>
          </a:xfrm>
          <a:prstGeom prst="rect">
            <a:avLst/>
          </a:prstGeom>
          <a:noFill/>
          <a:ln>
            <a:noFill/>
          </a:ln>
        </p:spPr>
        <p:txBody>
          <a:bodyPr anchorCtr="0" anchor="t" bIns="45000" lIns="90000" spcFirstLastPara="1" rIns="90000" wrap="square" tIns="45000">
            <a:noAutofit/>
          </a:bodyPr>
          <a:lstStyle/>
          <a:p>
            <a:pPr indent="0" lvl="0" marL="0" rtl="0" algn="just">
              <a:lnSpc>
                <a:spcPct val="115000"/>
              </a:lnSpc>
              <a:spcBef>
                <a:spcPts val="1200"/>
              </a:spcBef>
              <a:spcAft>
                <a:spcPts val="0"/>
              </a:spcAft>
              <a:buClr>
                <a:schemeClr val="dk1"/>
              </a:buClr>
              <a:buSzPts val="1100"/>
              <a:buFont typeface="Arial"/>
              <a:buNone/>
            </a:pPr>
            <a:r>
              <a:t/>
            </a:r>
            <a:endParaRPr sz="1800">
              <a:solidFill>
                <a:schemeClr val="dk1"/>
              </a:solidFill>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ru-RU" sz="1800">
                <a:solidFill>
                  <a:schemeClr val="dk1"/>
                </a:solidFill>
                <a:latin typeface="Montserrat"/>
                <a:ea typeface="Montserrat"/>
                <a:cs typeface="Montserrat"/>
                <a:sym typeface="Montserrat"/>
              </a:rPr>
              <a:t>Для почти вертикальных событий с энергией первичного ядра 10 ПэВ был построен одномерный критерий, определяемый как отношение интеграла от аппроксимации поперечного распределения света на мозаике по области центрального круга радиуса r</a:t>
            </a:r>
            <a:r>
              <a:rPr baseline="-25000" lang="ru-RU" sz="1800">
                <a:solidFill>
                  <a:schemeClr val="dk1"/>
                </a:solidFill>
                <a:latin typeface="Montserrat"/>
                <a:ea typeface="Montserrat"/>
                <a:cs typeface="Montserrat"/>
                <a:sym typeface="Montserrat"/>
              </a:rPr>
              <a:t>1</a:t>
            </a:r>
            <a:r>
              <a:rPr lang="ru-RU" sz="1800">
                <a:solidFill>
                  <a:schemeClr val="dk1"/>
                </a:solidFill>
                <a:latin typeface="Montserrat"/>
                <a:ea typeface="Montserrat"/>
                <a:cs typeface="Montserrat"/>
                <a:sym typeface="Montserrat"/>
              </a:rPr>
              <a:t> к интегралу по кольцу с внутренним радиусом r</a:t>
            </a:r>
            <a:r>
              <a:rPr baseline="-25000" lang="ru-RU" sz="1800">
                <a:solidFill>
                  <a:schemeClr val="dk1"/>
                </a:solidFill>
                <a:latin typeface="Montserrat"/>
                <a:ea typeface="Montserrat"/>
                <a:cs typeface="Montserrat"/>
                <a:sym typeface="Montserrat"/>
              </a:rPr>
              <a:t>1</a:t>
            </a:r>
            <a:r>
              <a:rPr lang="ru-RU" sz="1800">
                <a:solidFill>
                  <a:schemeClr val="dk1"/>
                </a:solidFill>
                <a:latin typeface="Montserrat"/>
                <a:ea typeface="Montserrat"/>
                <a:cs typeface="Montserrat"/>
                <a:sym typeface="Montserrat"/>
              </a:rPr>
              <a:t>​ [мм] и внешним радиусом r</a:t>
            </a:r>
            <a:r>
              <a:rPr baseline="-25000" lang="ru-RU" sz="1800">
                <a:solidFill>
                  <a:schemeClr val="dk1"/>
                </a:solidFill>
                <a:latin typeface="Montserrat"/>
                <a:ea typeface="Montserrat"/>
                <a:cs typeface="Montserrat"/>
                <a:sym typeface="Montserrat"/>
              </a:rPr>
              <a:t>2</a:t>
            </a:r>
            <a:r>
              <a:rPr lang="ru-RU" sz="1800">
                <a:solidFill>
                  <a:schemeClr val="dk1"/>
                </a:solidFill>
                <a:latin typeface="Montserrat"/>
                <a:ea typeface="Montserrat"/>
                <a:cs typeface="Montserrat"/>
                <a:sym typeface="Montserrat"/>
              </a:rPr>
              <a:t>​[мм]:</a:t>
            </a:r>
            <a:endParaRPr sz="1800">
              <a:solidFill>
                <a:schemeClr val="dk1"/>
              </a:solidFill>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t/>
            </a:r>
            <a:endParaRPr sz="1800">
              <a:solidFill>
                <a:schemeClr val="dk1"/>
              </a:solidFill>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t/>
            </a:r>
            <a:endParaRPr sz="1800">
              <a:solidFill>
                <a:schemeClr val="dk1"/>
              </a:solidFill>
              <a:latin typeface="Montserrat"/>
              <a:ea typeface="Montserrat"/>
              <a:cs typeface="Montserrat"/>
              <a:sym typeface="Montserrat"/>
            </a:endParaRPr>
          </a:p>
          <a:p>
            <a:pPr indent="0" lvl="0" marL="0" rtl="0" algn="just">
              <a:lnSpc>
                <a:spcPct val="115000"/>
              </a:lnSpc>
              <a:spcBef>
                <a:spcPts val="1200"/>
              </a:spcBef>
              <a:spcAft>
                <a:spcPts val="1200"/>
              </a:spcAft>
              <a:buClr>
                <a:schemeClr val="dk1"/>
              </a:buClr>
              <a:buSzPts val="1100"/>
              <a:buFont typeface="Arial"/>
              <a:buNone/>
            </a:pPr>
            <a:r>
              <a:rPr lang="ru-RU" sz="1800">
                <a:solidFill>
                  <a:schemeClr val="dk1"/>
                </a:solidFill>
                <a:latin typeface="Montserrat"/>
                <a:ea typeface="Montserrat"/>
                <a:cs typeface="Montserrat"/>
                <a:sym typeface="Montserrat"/>
              </a:rPr>
              <a:t>Подбор радиусов производился в пределах r</a:t>
            </a:r>
            <a:r>
              <a:rPr baseline="-25000" lang="ru-RU" sz="1800">
                <a:solidFill>
                  <a:schemeClr val="dk1"/>
                </a:solidFill>
                <a:latin typeface="Montserrat"/>
                <a:ea typeface="Montserrat"/>
                <a:cs typeface="Montserrat"/>
                <a:sym typeface="Montserrat"/>
              </a:rPr>
              <a:t>1</a:t>
            </a:r>
            <a:r>
              <a:rPr lang="ru-RU" sz="1800">
                <a:solidFill>
                  <a:schemeClr val="dk1"/>
                </a:solidFill>
                <a:latin typeface="Montserrat"/>
                <a:ea typeface="Montserrat"/>
                <a:cs typeface="Montserrat"/>
                <a:sym typeface="Montserrat"/>
              </a:rPr>
              <a:t>​∈[80,200] и r</a:t>
            </a:r>
            <a:r>
              <a:rPr baseline="-25000" lang="ru-RU" sz="1800">
                <a:solidFill>
                  <a:schemeClr val="dk1"/>
                </a:solidFill>
                <a:latin typeface="Montserrat"/>
                <a:ea typeface="Montserrat"/>
                <a:cs typeface="Montserrat"/>
                <a:sym typeface="Montserrat"/>
              </a:rPr>
              <a:t>2</a:t>
            </a:r>
            <a:r>
              <a:rPr lang="ru-RU" sz="1800">
                <a:solidFill>
                  <a:schemeClr val="dk1"/>
                </a:solidFill>
                <a:latin typeface="Montserrat"/>
                <a:ea typeface="Montserrat"/>
                <a:cs typeface="Montserrat"/>
                <a:sym typeface="Montserrat"/>
              </a:rPr>
              <a:t>∈[100,300]. </a:t>
            </a:r>
            <a:endParaRPr sz="1800">
              <a:solidFill>
                <a:schemeClr val="dk1"/>
              </a:solidFill>
              <a:latin typeface="Montserrat"/>
              <a:ea typeface="Montserrat"/>
              <a:cs typeface="Montserrat"/>
              <a:sym typeface="Montserrat"/>
            </a:endParaRPr>
          </a:p>
        </p:txBody>
      </p:sp>
      <p:sp>
        <p:nvSpPr>
          <p:cNvPr id="174" name="Google Shape;174;g2e7eba01f43_0_81"/>
          <p:cNvSpPr txBox="1"/>
          <p:nvPr/>
        </p:nvSpPr>
        <p:spPr>
          <a:xfrm>
            <a:off x="5078822" y="20092988"/>
            <a:ext cx="4971600" cy="9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RU" sz="1800">
                <a:solidFill>
                  <a:schemeClr val="dk1"/>
                </a:solidFill>
                <a:latin typeface="Montserrat"/>
                <a:ea typeface="Montserrat"/>
                <a:cs typeface="Montserrat"/>
                <a:sym typeface="Montserrat"/>
              </a:rPr>
              <a:t>Р</a:t>
            </a:r>
            <a:r>
              <a:rPr lang="ru-RU" sz="1800">
                <a:solidFill>
                  <a:schemeClr val="dk1"/>
                </a:solidFill>
                <a:latin typeface="Montserrat"/>
                <a:ea typeface="Montserrat"/>
                <a:cs typeface="Montserrat"/>
                <a:sym typeface="Montserrat"/>
              </a:rPr>
              <a:t>ис.1 </a:t>
            </a:r>
            <a:r>
              <a:rPr lang="ru-RU" sz="1800">
                <a:solidFill>
                  <a:schemeClr val="dk1"/>
                </a:solidFill>
                <a:latin typeface="Montserrat"/>
                <a:ea typeface="Montserrat"/>
                <a:cs typeface="Montserrat"/>
                <a:sym typeface="Montserrat"/>
              </a:rPr>
              <a:t>Визуализация геометрии детектора СФЕРА-3 в Geant4</a:t>
            </a:r>
            <a:r>
              <a:rPr lang="ru-RU" sz="1800">
                <a:solidFill>
                  <a:schemeClr val="dk1"/>
                </a:solidFill>
              </a:rPr>
              <a:t> </a:t>
            </a:r>
            <a:endParaRPr sz="1800">
              <a:solidFill>
                <a:schemeClr val="dk1"/>
              </a:solidFill>
            </a:endParaRPr>
          </a:p>
        </p:txBody>
      </p:sp>
      <p:pic>
        <p:nvPicPr>
          <p:cNvPr id="175" name="Google Shape;175;g2e7eba01f43_0_81"/>
          <p:cNvPicPr preferRelativeResize="0"/>
          <p:nvPr/>
        </p:nvPicPr>
        <p:blipFill rotWithShape="1">
          <a:blip r:embed="rId7">
            <a:alphaModFix/>
          </a:blip>
          <a:srcRect b="0" l="40936" r="39911" t="0"/>
          <a:stretch/>
        </p:blipFill>
        <p:spPr>
          <a:xfrm>
            <a:off x="14901233" y="7068775"/>
            <a:ext cx="1776776" cy="1104900"/>
          </a:xfrm>
          <a:prstGeom prst="rect">
            <a:avLst/>
          </a:prstGeom>
          <a:noFill/>
          <a:ln>
            <a:noFill/>
          </a:ln>
        </p:spPr>
      </p:pic>
      <p:graphicFrame>
        <p:nvGraphicFramePr>
          <p:cNvPr id="176" name="Google Shape;176;g2e7eba01f43_0_81"/>
          <p:cNvGraphicFramePr/>
          <p:nvPr/>
        </p:nvGraphicFramePr>
        <p:xfrm>
          <a:off x="11568638" y="12027138"/>
          <a:ext cx="3000000" cy="3000000"/>
        </p:xfrm>
        <a:graphic>
          <a:graphicData uri="http://schemas.openxmlformats.org/drawingml/2006/table">
            <a:tbl>
              <a:tblPr>
                <a:noFill/>
                <a:tableStyleId>{8CF3D0CF-5D83-43D9-909E-BCF7E1E5C384}</a:tableStyleId>
              </a:tblPr>
              <a:tblGrid>
                <a:gridCol w="2663750"/>
                <a:gridCol w="2790700"/>
                <a:gridCol w="2784275"/>
              </a:tblGrid>
              <a:tr h="381000">
                <a:tc>
                  <a:txBody>
                    <a:bodyPr/>
                    <a:lstStyle/>
                    <a:p>
                      <a:pPr indent="0" lvl="0" marL="0" rtl="0" algn="l">
                        <a:spcBef>
                          <a:spcPts val="0"/>
                        </a:spcBef>
                        <a:spcAft>
                          <a:spcPts val="0"/>
                        </a:spcAft>
                        <a:buNone/>
                      </a:pPr>
                      <a:r>
                        <a:rPr lang="ru-RU" sz="1800">
                          <a:latin typeface="Montserrat"/>
                          <a:ea typeface="Montserrat"/>
                          <a:cs typeface="Montserrat"/>
                          <a:sym typeface="Montserrat"/>
                        </a:rPr>
                        <a:t>Класс</a:t>
                      </a:r>
                      <a:endParaRPr sz="1800">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ru-RU" sz="1800">
                          <a:latin typeface="Montserrat"/>
                          <a:ea typeface="Montserrat"/>
                          <a:cs typeface="Montserrat"/>
                          <a:sym typeface="Montserrat"/>
                        </a:rPr>
                        <a:t>p-N</a:t>
                      </a:r>
                      <a:endParaRPr sz="1800">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ru-RU" sz="1800">
                          <a:latin typeface="Montserrat"/>
                          <a:ea typeface="Montserrat"/>
                          <a:cs typeface="Montserrat"/>
                          <a:sym typeface="Montserrat"/>
                        </a:rPr>
                        <a:t>N-Fe</a:t>
                      </a:r>
                      <a:endParaRPr sz="1800">
                        <a:latin typeface="Montserrat"/>
                        <a:ea typeface="Montserrat"/>
                        <a:cs typeface="Montserrat"/>
                        <a:sym typeface="Montserrat"/>
                      </a:endParaRPr>
                    </a:p>
                  </a:txBody>
                  <a:tcPr marT="91425" marB="91425" marR="91425" marL="91425"/>
                </a:tc>
              </a:tr>
              <a:tr h="381000">
                <a:tc>
                  <a:txBody>
                    <a:bodyPr/>
                    <a:lstStyle/>
                    <a:p>
                      <a:pPr indent="0" lvl="0" marL="0" rtl="0" algn="l">
                        <a:spcBef>
                          <a:spcPts val="0"/>
                        </a:spcBef>
                        <a:spcAft>
                          <a:spcPts val="0"/>
                        </a:spcAft>
                        <a:buNone/>
                      </a:pPr>
                      <a:r>
                        <a:rPr lang="ru-RU" sz="1800">
                          <a:latin typeface="Montserrat"/>
                          <a:ea typeface="Montserrat"/>
                          <a:cs typeface="Montserrat"/>
                          <a:sym typeface="Montserrat"/>
                        </a:rPr>
                        <a:t>граница/о</a:t>
                      </a:r>
                      <a:r>
                        <a:rPr lang="ru-RU" sz="1800">
                          <a:latin typeface="Montserrat"/>
                          <a:ea typeface="Montserrat"/>
                          <a:cs typeface="Montserrat"/>
                          <a:sym typeface="Montserrat"/>
                        </a:rPr>
                        <a:t>шибки</a:t>
                      </a:r>
                      <a:endParaRPr sz="1800">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ru-RU" sz="1800">
                          <a:latin typeface="Montserrat"/>
                          <a:ea typeface="Montserrat"/>
                          <a:cs typeface="Montserrat"/>
                          <a:sym typeface="Montserrat"/>
                        </a:rPr>
                        <a:t>0.70 / 0.31</a:t>
                      </a:r>
                      <a:endParaRPr sz="1800">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ru-RU" sz="1800">
                          <a:solidFill>
                            <a:schemeClr val="dk1"/>
                          </a:solidFill>
                          <a:latin typeface="Montserrat"/>
                          <a:ea typeface="Montserrat"/>
                          <a:cs typeface="Montserrat"/>
                          <a:sym typeface="Montserrat"/>
                        </a:rPr>
                        <a:t>0.61 / 0.32</a:t>
                      </a:r>
                      <a:endParaRPr/>
                    </a:p>
                  </a:txBody>
                  <a:tcPr marT="91425" marB="91425" marR="91425" marL="91425"/>
                </a:tc>
              </a:tr>
            </a:tbl>
          </a:graphicData>
        </a:graphic>
      </p:graphicFrame>
      <p:pic>
        <p:nvPicPr>
          <p:cNvPr id="177" name="Google Shape;177;g2e7eba01f43_0_81"/>
          <p:cNvPicPr preferRelativeResize="0"/>
          <p:nvPr/>
        </p:nvPicPr>
        <p:blipFill>
          <a:blip r:embed="rId8">
            <a:alphaModFix/>
          </a:blip>
          <a:stretch>
            <a:fillRect/>
          </a:stretch>
        </p:blipFill>
        <p:spPr>
          <a:xfrm>
            <a:off x="12240013" y="13085147"/>
            <a:ext cx="6924675" cy="5197065"/>
          </a:xfrm>
          <a:prstGeom prst="rect">
            <a:avLst/>
          </a:prstGeom>
          <a:noFill/>
          <a:ln>
            <a:noFill/>
          </a:ln>
        </p:spPr>
      </p:pic>
      <p:sp>
        <p:nvSpPr>
          <p:cNvPr id="178" name="Google Shape;178;g2e7eba01f43_0_81"/>
          <p:cNvSpPr txBox="1"/>
          <p:nvPr/>
        </p:nvSpPr>
        <p:spPr>
          <a:xfrm>
            <a:off x="11242338" y="18423613"/>
            <a:ext cx="9127800" cy="9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RU" sz="1800">
                <a:solidFill>
                  <a:schemeClr val="dk1"/>
                </a:solidFill>
                <a:latin typeface="Montserrat"/>
                <a:ea typeface="Montserrat"/>
                <a:cs typeface="Montserrat"/>
                <a:sym typeface="Montserrat"/>
              </a:rPr>
              <a:t>Р</a:t>
            </a:r>
            <a:r>
              <a:rPr lang="ru-RU" sz="1800">
                <a:solidFill>
                  <a:schemeClr val="dk1"/>
                </a:solidFill>
                <a:latin typeface="Montserrat"/>
                <a:ea typeface="Montserrat"/>
                <a:cs typeface="Montserrat"/>
                <a:sym typeface="Montserrat"/>
              </a:rPr>
              <a:t>ис.2 </a:t>
            </a:r>
            <a:r>
              <a:rPr lang="ru-RU" sz="1800">
                <a:solidFill>
                  <a:schemeClr val="dk1"/>
                </a:solidFill>
                <a:latin typeface="Montserrat"/>
                <a:ea typeface="Montserrat"/>
                <a:cs typeface="Montserrat"/>
                <a:sym typeface="Montserrat"/>
              </a:rPr>
              <a:t>Гистограмма распределения критериального параметра для E = 10 ПэВ, наклона 10 градусов, модели атмосферы 1 из списка CORSIKA и высоты наблюдения 1000 м детектора СФЕРА-3</a:t>
            </a:r>
            <a:endParaRPr sz="1800">
              <a:solidFill>
                <a:schemeClr val="dk1"/>
              </a:solidFill>
            </a:endParaRPr>
          </a:p>
        </p:txBody>
      </p:sp>
      <p:sp>
        <p:nvSpPr>
          <p:cNvPr id="179" name="Google Shape;179;g2e7eba01f43_0_81"/>
          <p:cNvSpPr txBox="1"/>
          <p:nvPr/>
        </p:nvSpPr>
        <p:spPr>
          <a:xfrm>
            <a:off x="937075" y="14908725"/>
            <a:ext cx="4141500" cy="572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800"/>
              <a:buFont typeface="Montserrat Light"/>
              <a:buNone/>
            </a:pPr>
            <a:r>
              <a:rPr b="1" lang="ru-RU" sz="1800">
                <a:solidFill>
                  <a:schemeClr val="dk1"/>
                </a:solidFill>
                <a:latin typeface="Montserrat"/>
                <a:ea typeface="Montserrat"/>
                <a:cs typeface="Montserrat"/>
                <a:sym typeface="Montserrat"/>
              </a:rPr>
              <a:t>Многошаговое моделирование</a:t>
            </a:r>
            <a:endParaRPr b="1" sz="18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800"/>
              <a:buFont typeface="Montserrat Light"/>
              <a:buNone/>
            </a:pPr>
            <a:r>
              <a:rPr lang="ru-RU" sz="1800">
                <a:solidFill>
                  <a:schemeClr val="dk1"/>
                </a:solidFill>
                <a:latin typeface="Montserrat"/>
                <a:ea typeface="Montserrat"/>
                <a:cs typeface="Montserrat"/>
                <a:sym typeface="Montserrat"/>
              </a:rPr>
              <a:t>Для моделирования и оценки характеристик детектора исполь зуется многошаговый подход с применением нескольких программных пакетов:</a:t>
            </a:r>
            <a:endParaRPr sz="18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800"/>
              <a:buFont typeface="Montserrat Light"/>
              <a:buNone/>
            </a:pPr>
            <a:r>
              <a:t/>
            </a:r>
            <a:endParaRPr sz="18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800"/>
              <a:buFont typeface="Montserrat Light"/>
              <a:buNone/>
            </a:pPr>
            <a:r>
              <a:rPr b="1" lang="ru-RU" sz="1800">
                <a:solidFill>
                  <a:schemeClr val="dk1"/>
                </a:solidFill>
                <a:latin typeface="Montserrat"/>
                <a:ea typeface="Montserrat"/>
                <a:cs typeface="Montserrat"/>
                <a:sym typeface="Montserrat"/>
              </a:rPr>
              <a:t>CORSIKA</a:t>
            </a:r>
            <a:r>
              <a:rPr lang="ru-RU" sz="1800">
                <a:solidFill>
                  <a:schemeClr val="dk1"/>
                </a:solidFill>
                <a:latin typeface="Montserrat"/>
                <a:ea typeface="Montserrat"/>
                <a:cs typeface="Montserrat"/>
                <a:sym typeface="Montserrat"/>
              </a:rPr>
              <a:t>: используется для моделирования широких атмосферных ливней (ШАЛ), генерации черенковских фотонов и учета спектральной чувствительности фотосенсоров.</a:t>
            </a:r>
            <a:endParaRPr b="1" sz="18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800"/>
              <a:buFont typeface="Montserrat Light"/>
              <a:buNone/>
            </a:pPr>
            <a:r>
              <a:rPr b="1" lang="ru-RU" sz="1800">
                <a:solidFill>
                  <a:schemeClr val="dk1"/>
                </a:solidFill>
                <a:latin typeface="Montserrat"/>
                <a:ea typeface="Montserrat"/>
                <a:cs typeface="Montserrat"/>
                <a:sym typeface="Montserrat"/>
              </a:rPr>
              <a:t>GEANT4</a:t>
            </a:r>
            <a:r>
              <a:rPr lang="ru-RU" sz="1800">
                <a:solidFill>
                  <a:schemeClr val="dk1"/>
                </a:solidFill>
                <a:latin typeface="Montserrat"/>
                <a:ea typeface="Montserrat"/>
                <a:cs typeface="Montserrat"/>
                <a:sym typeface="Montserrat"/>
              </a:rPr>
              <a:t>: применяется для моделирования прохождения фотоэлектронов через оптическую систему детектора, включая отражение, поглощение и переотражение световых лучей.</a:t>
            </a:r>
            <a:endParaRPr sz="1800"/>
          </a:p>
        </p:txBody>
      </p:sp>
      <p:sp>
        <p:nvSpPr>
          <p:cNvPr id="180" name="Google Shape;180;g2e7eba01f43_0_81"/>
          <p:cNvSpPr/>
          <p:nvPr/>
        </p:nvSpPr>
        <p:spPr>
          <a:xfrm>
            <a:off x="11146667" y="25306975"/>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lang="ru-RU" sz="2600">
                <a:solidFill>
                  <a:srgbClr val="FFFFFF"/>
                </a:solidFill>
              </a:rPr>
              <a:t>Источники</a:t>
            </a:r>
            <a:endParaRPr i="0" sz="2600" u="none" cap="none" strike="noStrike"/>
          </a:p>
        </p:txBody>
      </p:sp>
      <p:sp>
        <p:nvSpPr>
          <p:cNvPr id="181" name="Google Shape;181;g2e7eba01f43_0_81"/>
          <p:cNvSpPr txBox="1"/>
          <p:nvPr/>
        </p:nvSpPr>
        <p:spPr>
          <a:xfrm>
            <a:off x="11159900" y="26056900"/>
            <a:ext cx="9289200" cy="28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RU" sz="1800">
                <a:latin typeface="Montserrat"/>
                <a:ea typeface="Montserrat"/>
                <a:cs typeface="Montserrat"/>
                <a:sym typeface="Montserrat"/>
              </a:rPr>
              <a:t>[1] </a:t>
            </a:r>
            <a:r>
              <a:rPr lang="ru-RU" sz="1800">
                <a:solidFill>
                  <a:schemeClr val="dk1"/>
                </a:solidFill>
                <a:latin typeface="Montserrat"/>
                <a:ea typeface="Montserrat"/>
                <a:cs typeface="Montserrat"/>
                <a:sym typeface="Montserrat"/>
              </a:rPr>
              <a:t>Dova M.T., Mancenido M.E., Mariazzi A.G et al. / The Mass Composition of Cosmic Rays near 10^18 eV as Deduced from Measurements Made at Volcano Ranch // Astroparticle Physics, Vol. 21, No. 6, 2004. pp. 597-607.</a:t>
            </a:r>
            <a:endParaRPr sz="1800">
              <a:latin typeface="Montserrat"/>
              <a:ea typeface="Montserrat"/>
              <a:cs typeface="Montserrat"/>
              <a:sym typeface="Montserrat"/>
            </a:endParaRPr>
          </a:p>
          <a:p>
            <a:pPr indent="0" lvl="0" marL="0" rtl="0" algn="l">
              <a:spcBef>
                <a:spcPts val="0"/>
              </a:spcBef>
              <a:spcAft>
                <a:spcPts val="0"/>
              </a:spcAft>
              <a:buNone/>
            </a:pPr>
            <a:r>
              <a:rPr lang="ru-RU" sz="1800">
                <a:latin typeface="Montserrat"/>
                <a:ea typeface="Montserrat"/>
                <a:cs typeface="Montserrat"/>
                <a:sym typeface="Montserrat"/>
              </a:rPr>
              <a:t>[2] </a:t>
            </a:r>
            <a:r>
              <a:rPr lang="ru-RU" sz="1800">
                <a:solidFill>
                  <a:schemeClr val="dk1"/>
                </a:solidFill>
                <a:latin typeface="Montserrat"/>
                <a:ea typeface="Montserrat"/>
                <a:cs typeface="Montserrat"/>
                <a:sym typeface="Montserrat"/>
              </a:rPr>
              <a:t>Чудаков А.Е. / Возможный метод регистрации ШАЛ по черенковскому излучению, отраженному от заснеженной поверхности Земли // Экспериментальные методы исследования космических лучей сверхвысоких энергий: Материалы Всесоюз. симп., 19-23 июня 1972 г. Якутск. фил. Сиб. отд. АН СССР, 1974. С.69-74</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lang="ru-RU" sz="1800">
                <a:solidFill>
                  <a:schemeClr val="dk1"/>
                </a:solidFill>
                <a:latin typeface="Montserrat"/>
                <a:ea typeface="Montserrat"/>
                <a:cs typeface="Montserrat"/>
                <a:sym typeface="Montserrat"/>
              </a:rPr>
              <a:t>[3] Чернов Д.В. и др. // Ядерная физика. 85, № 6. 435 (2022).</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p:txBody>
      </p:sp>
      <p:cxnSp>
        <p:nvCxnSpPr>
          <p:cNvPr id="182" name="Google Shape;182;g2e7eba01f43_0_81"/>
          <p:cNvCxnSpPr/>
          <p:nvPr/>
        </p:nvCxnSpPr>
        <p:spPr>
          <a:xfrm flipH="1" rot="10800000">
            <a:off x="-32287" y="29081938"/>
            <a:ext cx="21450000" cy="20100"/>
          </a:xfrm>
          <a:prstGeom prst="straightConnector1">
            <a:avLst/>
          </a:prstGeom>
          <a:noFill/>
          <a:ln cap="flat" cmpd="sng" w="254150">
            <a:solidFill>
              <a:srgbClr val="EAD1DC"/>
            </a:solidFill>
            <a:prstDash val="solid"/>
            <a:round/>
            <a:headEnd len="sm" w="sm" type="none"/>
            <a:tailEnd len="sm" w="sm" type="none"/>
          </a:ln>
        </p:spPr>
      </p:cxnSp>
      <p:pic>
        <p:nvPicPr>
          <p:cNvPr id="183" name="Google Shape;183;g2e7eba01f43_0_81"/>
          <p:cNvPicPr preferRelativeResize="0"/>
          <p:nvPr/>
        </p:nvPicPr>
        <p:blipFill rotWithShape="1">
          <a:blip r:embed="rId9">
            <a:alphaModFix/>
          </a:blip>
          <a:srcRect b="0" l="0" r="0" t="0"/>
          <a:stretch/>
        </p:blipFill>
        <p:spPr>
          <a:xfrm>
            <a:off x="550525" y="463790"/>
            <a:ext cx="2880000" cy="20361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7" name="Shape 187"/>
        <p:cNvGrpSpPr/>
        <p:nvPr/>
      </p:nvGrpSpPr>
      <p:grpSpPr>
        <a:xfrm>
          <a:off x="0" y="0"/>
          <a:ext cx="0" cy="0"/>
          <a:chOff x="0" y="0"/>
          <a:chExt cx="0" cy="0"/>
        </a:xfrm>
      </p:grpSpPr>
      <p:pic>
        <p:nvPicPr>
          <p:cNvPr id="188" name="Google Shape;188;g2e8fd1e7db6_8_1"/>
          <p:cNvPicPr preferRelativeResize="0"/>
          <p:nvPr/>
        </p:nvPicPr>
        <p:blipFill>
          <a:blip r:embed="rId3">
            <a:alphaModFix/>
          </a:blip>
          <a:stretch>
            <a:fillRect/>
          </a:stretch>
        </p:blipFill>
        <p:spPr>
          <a:xfrm>
            <a:off x="-19050" y="-119000"/>
            <a:ext cx="21437723" cy="30380774"/>
          </a:xfrm>
          <a:prstGeom prst="rect">
            <a:avLst/>
          </a:prstGeom>
          <a:noFill/>
          <a:ln>
            <a:noFill/>
          </a:ln>
        </p:spPr>
      </p:pic>
      <p:sp>
        <p:nvSpPr>
          <p:cNvPr id="189" name="Google Shape;189;g2e8fd1e7db6_8_1"/>
          <p:cNvSpPr/>
          <p:nvPr/>
        </p:nvSpPr>
        <p:spPr>
          <a:xfrm>
            <a:off x="-22225" y="29055950"/>
            <a:ext cx="21437700" cy="859200"/>
          </a:xfrm>
          <a:prstGeom prst="rect">
            <a:avLst/>
          </a:prstGeom>
          <a:solidFill>
            <a:srgbClr val="2350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2e8fd1e7db6_8_1"/>
          <p:cNvSpPr/>
          <p:nvPr/>
        </p:nvSpPr>
        <p:spPr>
          <a:xfrm>
            <a:off x="3166100" y="540000"/>
            <a:ext cx="15456600" cy="1516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35078"/>
              </a:buClr>
              <a:buSzPts val="4400"/>
              <a:buFont typeface="Libre Baskerville"/>
              <a:buNone/>
            </a:pPr>
            <a:r>
              <a:rPr b="1" lang="ru-RU" sz="3600">
                <a:solidFill>
                  <a:srgbClr val="235078"/>
                </a:solidFill>
              </a:rPr>
              <a:t>ОЦЕНКА НАПРАВЛЕНИЯ ПРИХОДА ШАЛ ПО ПРЯМОМУ ЧЕРЕНКОВСКОМУ СВЕТУ В ВЕРХНЕМ ТЕЛЕСКОПЕ СФЕРА-3</a:t>
            </a:r>
            <a:endParaRPr b="1" i="0" sz="3600" u="none" cap="none" strike="noStrike"/>
          </a:p>
        </p:txBody>
      </p:sp>
      <p:sp>
        <p:nvSpPr>
          <p:cNvPr id="191" name="Google Shape;191;g2e8fd1e7db6_8_1"/>
          <p:cNvSpPr/>
          <p:nvPr/>
        </p:nvSpPr>
        <p:spPr>
          <a:xfrm>
            <a:off x="708650" y="2140700"/>
            <a:ext cx="18154800" cy="23658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235078"/>
              </a:buClr>
              <a:buSzPts val="1800"/>
              <a:buFont typeface="Montserrat"/>
              <a:buNone/>
            </a:pPr>
            <a:r>
              <a:rPr lang="ru-RU" sz="1800" u="sng">
                <a:solidFill>
                  <a:srgbClr val="235078"/>
                </a:solidFill>
                <a:latin typeface="Montserrat Medium"/>
                <a:ea typeface="Montserrat Medium"/>
                <a:cs typeface="Montserrat Medium"/>
                <a:sym typeface="Montserrat Medium"/>
              </a:rPr>
              <a:t>О. Черкесова</a:t>
            </a:r>
            <a:r>
              <a:rPr baseline="30000" lang="ru-RU" sz="1800">
                <a:solidFill>
                  <a:srgbClr val="235078"/>
                </a:solidFill>
                <a:latin typeface="Montserrat Medium"/>
                <a:ea typeface="Montserrat Medium"/>
                <a:cs typeface="Montserrat Medium"/>
                <a:sym typeface="Montserrat Medium"/>
              </a:rPr>
              <a:t>1,3</a:t>
            </a:r>
            <a:r>
              <a:rPr lang="ru-RU" sz="1800">
                <a:solidFill>
                  <a:srgbClr val="235078"/>
                </a:solidFill>
                <a:latin typeface="Montserrat Medium"/>
                <a:ea typeface="Montserrat Medium"/>
                <a:cs typeface="Montserrat Medium"/>
                <a:sym typeface="Montserrat Medium"/>
              </a:rPr>
              <a:t>,</a:t>
            </a:r>
            <a:endParaRPr sz="1800">
              <a:solidFill>
                <a:srgbClr val="235078"/>
              </a:solidFill>
              <a:latin typeface="Montserrat Medium"/>
              <a:ea typeface="Montserrat Medium"/>
              <a:cs typeface="Montserrat Medium"/>
              <a:sym typeface="Montserrat Medium"/>
            </a:endParaRPr>
          </a:p>
          <a:p>
            <a:pPr indent="0" lvl="0" marL="0" marR="0" rtl="0" algn="ctr">
              <a:lnSpc>
                <a:spcPct val="115000"/>
              </a:lnSpc>
              <a:spcBef>
                <a:spcPts val="0"/>
              </a:spcBef>
              <a:spcAft>
                <a:spcPts val="0"/>
              </a:spcAft>
              <a:buClr>
                <a:srgbClr val="235078"/>
              </a:buClr>
              <a:buSzPts val="1800"/>
              <a:buFont typeface="Montserrat"/>
              <a:buNone/>
            </a:pPr>
            <a:r>
              <a:rPr lang="ru-RU" sz="1800">
                <a:solidFill>
                  <a:srgbClr val="235078"/>
                </a:solidFill>
                <a:latin typeface="Montserrat Medium"/>
                <a:ea typeface="Montserrat Medium"/>
                <a:cs typeface="Montserrat Medium"/>
                <a:sym typeface="Montserrat Medium"/>
              </a:rPr>
              <a:t> Е. Энтина</a:t>
            </a:r>
            <a:r>
              <a:rPr baseline="30000" lang="ru-RU" sz="1800">
                <a:solidFill>
                  <a:srgbClr val="235078"/>
                </a:solidFill>
                <a:latin typeface="Montserrat Medium"/>
                <a:ea typeface="Montserrat Medium"/>
                <a:cs typeface="Montserrat Medium"/>
                <a:sym typeface="Montserrat Medium"/>
              </a:rPr>
              <a:t>1</a:t>
            </a:r>
            <a:r>
              <a:rPr lang="ru-RU" sz="1800">
                <a:solidFill>
                  <a:srgbClr val="235078"/>
                </a:solidFill>
                <a:latin typeface="Montserrat Medium"/>
                <a:ea typeface="Montserrat Medium"/>
                <a:cs typeface="Montserrat Medium"/>
                <a:sym typeface="Montserrat Medium"/>
              </a:rPr>
              <a:t>, Н. Овчаренко</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В. Галкин</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К. Азра</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Е. Бонвеч</a:t>
            </a:r>
            <a:r>
              <a:rPr baseline="30000" lang="ru-RU" sz="1800">
                <a:solidFill>
                  <a:srgbClr val="235078"/>
                </a:solidFill>
                <a:latin typeface="Montserrat Medium"/>
                <a:ea typeface="Montserrat Medium"/>
                <a:cs typeface="Montserrat Medium"/>
                <a:sym typeface="Montserrat Medium"/>
              </a:rPr>
              <a:t>1</a:t>
            </a:r>
            <a:r>
              <a:rPr lang="ru-RU" sz="1800">
                <a:solidFill>
                  <a:srgbClr val="235078"/>
                </a:solidFill>
                <a:latin typeface="Montserrat Medium"/>
                <a:ea typeface="Montserrat Medium"/>
                <a:cs typeface="Montserrat Medium"/>
                <a:sym typeface="Montserrat Medium"/>
              </a:rPr>
              <a:t>, Д. Подгрудков</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Т. Роганова</a:t>
            </a:r>
            <a:r>
              <a:rPr baseline="30000" lang="ru-RU" sz="1800">
                <a:solidFill>
                  <a:srgbClr val="235078"/>
                </a:solidFill>
                <a:latin typeface="Montserrat Medium"/>
                <a:ea typeface="Montserrat Medium"/>
                <a:cs typeface="Montserrat Medium"/>
                <a:sym typeface="Montserrat Medium"/>
              </a:rPr>
              <a:t>1</a:t>
            </a:r>
            <a:r>
              <a:rPr lang="ru-RU" sz="1800">
                <a:solidFill>
                  <a:srgbClr val="235078"/>
                </a:solidFill>
                <a:latin typeface="Montserrat Medium"/>
                <a:ea typeface="Montserrat Medium"/>
                <a:cs typeface="Montserrat Medium"/>
                <a:sym typeface="Montserrat Medium"/>
              </a:rPr>
              <a:t>, Д. Чернов</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В. Иванов</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Т. Колодкин</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М. Зива</a:t>
            </a:r>
            <a:r>
              <a:rPr baseline="30000" lang="ru-RU" sz="1800">
                <a:solidFill>
                  <a:srgbClr val="235078"/>
                </a:solidFill>
                <a:latin typeface="Montserrat Medium"/>
                <a:ea typeface="Montserrat Medium"/>
                <a:cs typeface="Montserrat Medium"/>
                <a:sym typeface="Montserrat Medium"/>
              </a:rPr>
              <a:t>1,4</a:t>
            </a:r>
            <a:endParaRPr i="0" sz="2000" u="none" cap="none" strike="noStrike">
              <a:latin typeface="Montserrat Medium"/>
              <a:ea typeface="Montserrat Medium"/>
              <a:cs typeface="Montserrat Medium"/>
              <a:sym typeface="Montserrat Medium"/>
            </a:endParaRPr>
          </a:p>
          <a:p>
            <a:pPr indent="0" lvl="0" marL="1162800" rtl="0" algn="l">
              <a:spcBef>
                <a:spcPts val="400"/>
              </a:spcBef>
              <a:spcAft>
                <a:spcPts val="0"/>
              </a:spcAft>
              <a:buClr>
                <a:srgbClr val="235078"/>
              </a:buClr>
              <a:buSzPts val="1100"/>
              <a:buFont typeface="Montserrat"/>
              <a:buNone/>
            </a:pPr>
            <a:r>
              <a:rPr lang="ru-RU" sz="1600">
                <a:solidFill>
                  <a:srgbClr val="235078"/>
                </a:solidFill>
                <a:latin typeface="Montserrat Medium"/>
                <a:ea typeface="Montserrat Medium"/>
                <a:cs typeface="Montserrat Medium"/>
                <a:sym typeface="Montserrat Medium"/>
              </a:rPr>
              <a:t>1 Научно-исследовательский институт ядерной физики имени Д.В. Скобельцына, Московский государственный университет имени М.В. Ломоносова;</a:t>
            </a:r>
            <a:endParaRPr sz="1600">
              <a:solidFill>
                <a:schemeClr val="dk1"/>
              </a:solidFill>
              <a:latin typeface="Montserrat Medium"/>
              <a:ea typeface="Montserrat Medium"/>
              <a:cs typeface="Montserrat Medium"/>
              <a:sym typeface="Montserrat Medium"/>
            </a:endParaRPr>
          </a:p>
          <a:p>
            <a:pPr indent="0" lvl="0" marL="1162800" rtl="0" algn="l">
              <a:spcBef>
                <a:spcPts val="400"/>
              </a:spcBef>
              <a:spcAft>
                <a:spcPts val="0"/>
              </a:spcAft>
              <a:buClr>
                <a:srgbClr val="235078"/>
              </a:buClr>
              <a:buSzPts val="1100"/>
              <a:buFont typeface="Montserrat"/>
              <a:buNone/>
            </a:pPr>
            <a:r>
              <a:rPr lang="ru-RU" sz="1600">
                <a:solidFill>
                  <a:srgbClr val="235078"/>
                </a:solidFill>
                <a:latin typeface="Montserrat Medium"/>
                <a:ea typeface="Montserrat Medium"/>
                <a:cs typeface="Montserrat Medium"/>
                <a:sym typeface="Montserrat Medium"/>
              </a:rPr>
              <a:t>2 Физический факультет, Московский государственный университет имени М.В. Ломоносова;</a:t>
            </a:r>
            <a:endParaRPr sz="1600">
              <a:solidFill>
                <a:schemeClr val="dk1"/>
              </a:solidFill>
              <a:latin typeface="Montserrat Medium"/>
              <a:ea typeface="Montserrat Medium"/>
              <a:cs typeface="Montserrat Medium"/>
              <a:sym typeface="Montserrat Medium"/>
            </a:endParaRPr>
          </a:p>
          <a:p>
            <a:pPr indent="0" lvl="0" marL="1162800" rtl="0" algn="l">
              <a:spcBef>
                <a:spcPts val="400"/>
              </a:spcBef>
              <a:spcAft>
                <a:spcPts val="0"/>
              </a:spcAft>
              <a:buClr>
                <a:srgbClr val="235078"/>
              </a:buClr>
              <a:buSzPts val="1100"/>
              <a:buFont typeface="Montserrat"/>
              <a:buNone/>
            </a:pPr>
            <a:r>
              <a:rPr lang="ru-RU" sz="1600">
                <a:solidFill>
                  <a:srgbClr val="235078"/>
                </a:solidFill>
                <a:latin typeface="Montserrat Medium"/>
                <a:ea typeface="Montserrat Medium"/>
                <a:cs typeface="Montserrat Medium"/>
                <a:sym typeface="Montserrat Medium"/>
              </a:rPr>
              <a:t>3 Факультет космических исследований, Московский государственный университет имени М.В. Ломоносова;</a:t>
            </a:r>
            <a:endParaRPr sz="1600">
              <a:solidFill>
                <a:srgbClr val="235078"/>
              </a:solidFill>
              <a:latin typeface="Montserrat Medium"/>
              <a:ea typeface="Montserrat Medium"/>
              <a:cs typeface="Montserrat Medium"/>
              <a:sym typeface="Montserrat Medium"/>
            </a:endParaRPr>
          </a:p>
          <a:p>
            <a:pPr indent="0" lvl="0" marL="1162800" rtl="0" algn="l">
              <a:spcBef>
                <a:spcPts val="400"/>
              </a:spcBef>
              <a:spcAft>
                <a:spcPts val="0"/>
              </a:spcAft>
              <a:buClr>
                <a:srgbClr val="235078"/>
              </a:buClr>
              <a:buSzPts val="1100"/>
              <a:buFont typeface="Montserrat"/>
              <a:buNone/>
            </a:pPr>
            <a:r>
              <a:rPr lang="ru-RU" sz="1600">
                <a:solidFill>
                  <a:srgbClr val="235078"/>
                </a:solidFill>
                <a:latin typeface="Montserrat Medium"/>
                <a:ea typeface="Montserrat Medium"/>
                <a:cs typeface="Montserrat Medium"/>
                <a:sym typeface="Montserrat Medium"/>
              </a:rPr>
              <a:t>4 Факультет вычислительной математики и кибернетики, Московский государственный университет имени М.В. Ломоносова</a:t>
            </a:r>
            <a:endParaRPr sz="1600">
              <a:solidFill>
                <a:srgbClr val="235078"/>
              </a:solidFill>
              <a:latin typeface="Montserrat Medium"/>
              <a:ea typeface="Montserrat Medium"/>
              <a:cs typeface="Montserrat Medium"/>
              <a:sym typeface="Montserrat Medium"/>
            </a:endParaRPr>
          </a:p>
          <a:p>
            <a:pPr indent="0" lvl="0" marL="0" rtl="0" algn="ctr">
              <a:spcBef>
                <a:spcPts val="400"/>
              </a:spcBef>
              <a:spcAft>
                <a:spcPts val="0"/>
              </a:spcAft>
              <a:buClr>
                <a:srgbClr val="235078"/>
              </a:buClr>
              <a:buSzPts val="1100"/>
              <a:buFont typeface="Montserrat"/>
              <a:buNone/>
            </a:pPr>
            <a:r>
              <a:t/>
            </a:r>
            <a:endParaRPr sz="1500">
              <a:solidFill>
                <a:srgbClr val="235078"/>
              </a:solidFill>
              <a:latin typeface="Montserrat"/>
              <a:ea typeface="Montserrat"/>
              <a:cs typeface="Montserrat"/>
              <a:sym typeface="Montserrat"/>
            </a:endParaRPr>
          </a:p>
          <a:p>
            <a:pPr indent="0" lvl="0" marL="0" rtl="0" algn="ctr">
              <a:spcBef>
                <a:spcPts val="400"/>
              </a:spcBef>
              <a:spcAft>
                <a:spcPts val="0"/>
              </a:spcAft>
              <a:buClr>
                <a:srgbClr val="235078"/>
              </a:buClr>
              <a:buSzPts val="1100"/>
              <a:buFont typeface="Montserrat"/>
              <a:buNone/>
            </a:pPr>
            <a:r>
              <a:t/>
            </a:r>
            <a:endParaRPr sz="1100">
              <a:solidFill>
                <a:srgbClr val="235078"/>
              </a:solidFill>
              <a:latin typeface="Montserrat"/>
              <a:ea typeface="Montserrat"/>
              <a:cs typeface="Montserrat"/>
              <a:sym typeface="Montserrat"/>
            </a:endParaRPr>
          </a:p>
          <a:p>
            <a:pPr indent="0" lvl="0" marL="0" rtl="0" algn="ctr">
              <a:spcBef>
                <a:spcPts val="400"/>
              </a:spcBef>
              <a:spcAft>
                <a:spcPts val="0"/>
              </a:spcAft>
              <a:buClr>
                <a:srgbClr val="235078"/>
              </a:buClr>
              <a:buSzPts val="1100"/>
              <a:buFont typeface="Montserrat"/>
              <a:buNone/>
            </a:pPr>
            <a:r>
              <a:t/>
            </a:r>
            <a:endParaRPr sz="1500">
              <a:solidFill>
                <a:srgbClr val="235078"/>
              </a:solidFill>
              <a:latin typeface="Montserrat"/>
              <a:ea typeface="Montserrat"/>
              <a:cs typeface="Montserrat"/>
              <a:sym typeface="Montserrat"/>
            </a:endParaRPr>
          </a:p>
          <a:p>
            <a:pPr indent="0" lvl="0" marL="0" marR="0" rtl="0" algn="ctr">
              <a:lnSpc>
                <a:spcPct val="100000"/>
              </a:lnSpc>
              <a:spcBef>
                <a:spcPts val="400"/>
              </a:spcBef>
              <a:spcAft>
                <a:spcPts val="0"/>
              </a:spcAft>
              <a:buClr>
                <a:srgbClr val="235078"/>
              </a:buClr>
              <a:buSzPts val="1100"/>
              <a:buFont typeface="Montserrat"/>
              <a:buNone/>
            </a:pPr>
            <a:r>
              <a:t/>
            </a:r>
            <a:endParaRPr sz="1500">
              <a:solidFill>
                <a:srgbClr val="235078"/>
              </a:solidFill>
              <a:latin typeface="Montserrat"/>
              <a:ea typeface="Montserrat"/>
              <a:cs typeface="Montserrat"/>
              <a:sym typeface="Montserrat"/>
            </a:endParaRPr>
          </a:p>
          <a:p>
            <a:pPr indent="0" lvl="0" marL="0" marR="0" rtl="0" algn="ctr">
              <a:lnSpc>
                <a:spcPct val="100000"/>
              </a:lnSpc>
              <a:spcBef>
                <a:spcPts val="400"/>
              </a:spcBef>
              <a:spcAft>
                <a:spcPts val="0"/>
              </a:spcAft>
              <a:buClr>
                <a:srgbClr val="235078"/>
              </a:buClr>
              <a:buSzPts val="1100"/>
              <a:buFont typeface="Montserrat"/>
              <a:buNone/>
            </a:pPr>
            <a:r>
              <a:t/>
            </a:r>
            <a:endParaRPr sz="1100">
              <a:solidFill>
                <a:srgbClr val="235078"/>
              </a:solidFill>
              <a:latin typeface="Montserrat"/>
              <a:ea typeface="Montserrat"/>
              <a:cs typeface="Montserrat"/>
              <a:sym typeface="Montserrat"/>
            </a:endParaRPr>
          </a:p>
          <a:p>
            <a:pPr indent="0" lvl="0" marL="0" marR="0" rtl="0" algn="ctr">
              <a:lnSpc>
                <a:spcPct val="115000"/>
              </a:lnSpc>
              <a:spcBef>
                <a:spcPts val="839"/>
              </a:spcBef>
              <a:spcAft>
                <a:spcPts val="0"/>
              </a:spcAft>
              <a:buClr>
                <a:srgbClr val="235078"/>
              </a:buClr>
              <a:buSzPts val="1100"/>
              <a:buFont typeface="Montserrat"/>
              <a:buNone/>
            </a:pPr>
            <a:r>
              <a:t/>
            </a:r>
            <a:endParaRPr sz="1100">
              <a:solidFill>
                <a:srgbClr val="235078"/>
              </a:solidFill>
              <a:latin typeface="Montserrat"/>
              <a:ea typeface="Montserrat"/>
              <a:cs typeface="Montserrat"/>
              <a:sym typeface="Montserrat"/>
            </a:endParaRPr>
          </a:p>
        </p:txBody>
      </p:sp>
      <p:sp>
        <p:nvSpPr>
          <p:cNvPr id="192" name="Google Shape;192;g2e8fd1e7db6_8_1"/>
          <p:cNvSpPr/>
          <p:nvPr/>
        </p:nvSpPr>
        <p:spPr>
          <a:xfrm>
            <a:off x="933850" y="4495922"/>
            <a:ext cx="9289200" cy="2036100"/>
          </a:xfrm>
          <a:prstGeom prst="rect">
            <a:avLst/>
          </a:prstGeom>
          <a:noFill/>
          <a:ln>
            <a:noFill/>
          </a:ln>
        </p:spPr>
        <p:txBody>
          <a:bodyPr anchorCtr="0" anchor="t" bIns="34200" lIns="68400" spcFirstLastPara="1" rIns="68400" wrap="square" tIns="34200">
            <a:noAutofit/>
          </a:bodyPr>
          <a:lstStyle/>
          <a:p>
            <a:pPr indent="0" lvl="0" marL="0" rtl="0" algn="just">
              <a:spcBef>
                <a:spcPts val="0"/>
              </a:spcBef>
              <a:spcAft>
                <a:spcPts val="0"/>
              </a:spcAft>
              <a:buClr>
                <a:schemeClr val="dk1"/>
              </a:buClr>
              <a:buSzPts val="1100"/>
              <a:buFont typeface="Arial"/>
              <a:buNone/>
            </a:pPr>
            <a:r>
              <a:rPr lang="ru-RU" sz="1800">
                <a:latin typeface="Montserrat"/>
                <a:ea typeface="Montserrat"/>
                <a:cs typeface="Montserrat"/>
                <a:sym typeface="Montserrat"/>
              </a:rPr>
              <a:t>Рассмотрены два варианта детектора углового распределения прямого </a:t>
            </a:r>
            <a:r>
              <a:rPr lang="ru-RU" sz="1800">
                <a:solidFill>
                  <a:schemeClr val="dk1"/>
                </a:solidFill>
                <a:latin typeface="Montserrat"/>
                <a:ea typeface="Montserrat"/>
                <a:cs typeface="Montserrat"/>
                <a:sym typeface="Montserrat"/>
              </a:rPr>
              <a:t>черенковского</a:t>
            </a:r>
            <a:r>
              <a:rPr lang="ru-RU" sz="1800">
                <a:latin typeface="Montserrat"/>
                <a:ea typeface="Montserrat"/>
                <a:cs typeface="Montserrat"/>
                <a:sym typeface="Montserrat"/>
              </a:rPr>
              <a:t> света для проектируемой </a:t>
            </a:r>
            <a:r>
              <a:rPr lang="ru-RU" sz="1800">
                <a:latin typeface="Montserrat"/>
                <a:ea typeface="Montserrat"/>
                <a:cs typeface="Montserrat"/>
                <a:sym typeface="Montserrat"/>
              </a:rPr>
              <a:t>у</a:t>
            </a:r>
            <a:r>
              <a:rPr lang="ru-RU" sz="1800">
                <a:latin typeface="Montserrat"/>
                <a:ea typeface="Montserrat"/>
                <a:cs typeface="Montserrat"/>
                <a:sym typeface="Montserrat"/>
              </a:rPr>
              <a:t>становки СФЕРА-3 и их способность оценивать направление прихода ШАЛ. В первом случае используется отверстие в зеркале нижнего телескопа и чувствительная мозаика нижнего телескопа отраженного света, во втором – отдельный компактный детектор. Исследованы перспективы использования нейросетевых методов для уточнения направления прихода ШАЛ.</a:t>
            </a:r>
            <a:endParaRPr sz="1800">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sz="1800">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800"/>
              <a:buFont typeface="Montserrat Light"/>
              <a:buNone/>
            </a:pPr>
            <a:r>
              <a:t/>
            </a:r>
            <a:endParaRPr sz="1800">
              <a:latin typeface="Montserrat"/>
              <a:ea typeface="Montserrat"/>
              <a:cs typeface="Montserrat"/>
              <a:sym typeface="Montserrat"/>
            </a:endParaRPr>
          </a:p>
        </p:txBody>
      </p:sp>
      <p:sp>
        <p:nvSpPr>
          <p:cNvPr id="193" name="Google Shape;193;g2e8fd1e7db6_8_1"/>
          <p:cNvSpPr/>
          <p:nvPr/>
        </p:nvSpPr>
        <p:spPr>
          <a:xfrm>
            <a:off x="896940" y="4040880"/>
            <a:ext cx="9289200" cy="440700"/>
          </a:xfrm>
          <a:prstGeom prst="rect">
            <a:avLst/>
          </a:prstGeom>
          <a:noFill/>
          <a:ln>
            <a:noFill/>
          </a:ln>
        </p:spPr>
        <p:txBody>
          <a:bodyPr anchorCtr="0" anchor="ctr" bIns="51475" lIns="102950" spcFirstLastPara="1" rIns="102950" wrap="square" tIns="54700">
            <a:noAutofit/>
          </a:bodyPr>
          <a:lstStyle/>
          <a:p>
            <a:pPr indent="0" lvl="0" marL="0" marR="0" rtl="0" algn="l">
              <a:lnSpc>
                <a:spcPct val="100000"/>
              </a:lnSpc>
              <a:spcBef>
                <a:spcPts val="0"/>
              </a:spcBef>
              <a:spcAft>
                <a:spcPts val="0"/>
              </a:spcAft>
              <a:buClr>
                <a:srgbClr val="1482A5"/>
              </a:buClr>
              <a:buSzPts val="2200"/>
              <a:buFont typeface="Libre Baskerville"/>
              <a:buNone/>
            </a:pPr>
            <a:r>
              <a:rPr b="1" i="0" lang="ru-RU" sz="2200" u="none" cap="none" strike="noStrike">
                <a:solidFill>
                  <a:srgbClr val="1482A5"/>
                </a:solidFill>
              </a:rPr>
              <a:t>Аннотация</a:t>
            </a:r>
            <a:endParaRPr i="0" sz="2200" u="none" cap="none" strike="noStrike"/>
          </a:p>
        </p:txBody>
      </p:sp>
      <p:sp>
        <p:nvSpPr>
          <p:cNvPr id="194" name="Google Shape;194;g2e8fd1e7db6_8_1"/>
          <p:cNvSpPr/>
          <p:nvPr/>
        </p:nvSpPr>
        <p:spPr>
          <a:xfrm>
            <a:off x="938160" y="6546375"/>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i="0" lang="ru-RU" sz="2600" u="none" cap="none" strike="noStrike">
                <a:solidFill>
                  <a:srgbClr val="FFFFFF"/>
                </a:solidFill>
              </a:rPr>
              <a:t>Введение</a:t>
            </a:r>
            <a:endParaRPr i="0" sz="2600" u="none" cap="none" strike="noStrike"/>
          </a:p>
        </p:txBody>
      </p:sp>
      <p:sp>
        <p:nvSpPr>
          <p:cNvPr id="195" name="Google Shape;195;g2e8fd1e7db6_8_1"/>
          <p:cNvSpPr/>
          <p:nvPr/>
        </p:nvSpPr>
        <p:spPr>
          <a:xfrm>
            <a:off x="11146680" y="4631640"/>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i="0" lang="ru-RU" sz="2600" u="none" cap="none" strike="noStrike">
                <a:solidFill>
                  <a:srgbClr val="FFFFFF"/>
                </a:solidFill>
              </a:rPr>
              <a:t>Результаты</a:t>
            </a:r>
            <a:endParaRPr i="0" sz="2600" u="none" cap="none" strike="noStrike"/>
          </a:p>
        </p:txBody>
      </p:sp>
      <p:sp>
        <p:nvSpPr>
          <p:cNvPr id="196" name="Google Shape;196;g2e8fd1e7db6_8_1"/>
          <p:cNvSpPr/>
          <p:nvPr/>
        </p:nvSpPr>
        <p:spPr>
          <a:xfrm>
            <a:off x="11146655" y="22438245"/>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i="0" lang="ru-RU" sz="2600" u="none" cap="none" strike="noStrike">
                <a:solidFill>
                  <a:srgbClr val="FFFFFF"/>
                </a:solidFill>
              </a:rPr>
              <a:t>Заключение</a:t>
            </a:r>
            <a:endParaRPr i="0" sz="2600" u="none" cap="none" strike="noStrike"/>
          </a:p>
        </p:txBody>
      </p:sp>
      <p:sp>
        <p:nvSpPr>
          <p:cNvPr id="197" name="Google Shape;197;g2e8fd1e7db6_8_1"/>
          <p:cNvSpPr/>
          <p:nvPr/>
        </p:nvSpPr>
        <p:spPr>
          <a:xfrm>
            <a:off x="938150" y="7221575"/>
            <a:ext cx="9315300" cy="1991100"/>
          </a:xfrm>
          <a:prstGeom prst="rect">
            <a:avLst/>
          </a:prstGeom>
          <a:noFill/>
          <a:ln>
            <a:noFill/>
          </a:ln>
        </p:spPr>
        <p:txBody>
          <a:bodyPr anchorCtr="0" anchor="t" bIns="45000" lIns="90000" spcFirstLastPara="1" rIns="90000" wrap="square" tIns="45000">
            <a:noAutofit/>
          </a:bodyPr>
          <a:lstStyle/>
          <a:p>
            <a:pPr indent="0" lvl="0" marL="0" rtl="0" algn="just">
              <a:spcBef>
                <a:spcPts val="0"/>
              </a:spcBef>
              <a:spcAft>
                <a:spcPts val="0"/>
              </a:spcAft>
              <a:buClr>
                <a:schemeClr val="dk1"/>
              </a:buClr>
              <a:buSzPts val="1800"/>
              <a:buFont typeface="Montserrat Light"/>
              <a:buNone/>
            </a:pPr>
            <a:r>
              <a:rPr lang="ru-RU" sz="1800">
                <a:solidFill>
                  <a:schemeClr val="dk1"/>
                </a:solidFill>
                <a:latin typeface="Montserrat"/>
                <a:ea typeface="Montserrat"/>
                <a:cs typeface="Montserrat"/>
                <a:sym typeface="Montserrat"/>
              </a:rPr>
              <a:t>Знание направления прихода ШАЛ с точностью </a:t>
            </a:r>
            <a:r>
              <a:rPr lang="ru-RU" sz="1800">
                <a:solidFill>
                  <a:schemeClr val="dk1"/>
                </a:solidFill>
                <a:latin typeface="Montserrat"/>
                <a:ea typeface="Montserrat"/>
                <a:cs typeface="Montserrat"/>
                <a:sym typeface="Montserrat"/>
              </a:rPr>
              <a:t>2-3°</a:t>
            </a:r>
            <a:r>
              <a:rPr lang="ru-RU" sz="1800">
                <a:solidFill>
                  <a:schemeClr val="dk1"/>
                </a:solidFill>
                <a:latin typeface="Montserrat"/>
                <a:ea typeface="Montserrat"/>
                <a:cs typeface="Montserrat"/>
                <a:sym typeface="Montserrat"/>
              </a:rPr>
              <a:t> дуги  позволяет точнее определить массовый состав первичных частиц ШАЛ. </a:t>
            </a:r>
            <a:r>
              <a:rPr lang="ru-RU" sz="1800">
                <a:solidFill>
                  <a:schemeClr val="dk1"/>
                </a:solidFill>
                <a:latin typeface="Montserrat"/>
                <a:ea typeface="Montserrat"/>
                <a:cs typeface="Montserrat"/>
                <a:sym typeface="Montserrat"/>
              </a:rPr>
              <a:t>При развитии каскада ШАЛ черенковский свет излучается в узком конусе, тем не менее, между направлением ШАЛ и углом прихода света есть разница. В данном исследовании для отверстия восстанавливалось направление прихода света, для компактного детектора – направление прихода искусственных событий ШАЛ.</a:t>
            </a:r>
            <a:endParaRPr/>
          </a:p>
        </p:txBody>
      </p:sp>
      <p:sp>
        <p:nvSpPr>
          <p:cNvPr id="198" name="Google Shape;198;g2e8fd1e7db6_8_1"/>
          <p:cNvSpPr/>
          <p:nvPr/>
        </p:nvSpPr>
        <p:spPr>
          <a:xfrm>
            <a:off x="933850" y="9951450"/>
            <a:ext cx="6443400" cy="3409800"/>
          </a:xfrm>
          <a:prstGeom prst="rect">
            <a:avLst/>
          </a:prstGeom>
          <a:noFill/>
          <a:ln>
            <a:noFill/>
          </a:ln>
        </p:spPr>
        <p:txBody>
          <a:bodyPr anchorCtr="0" anchor="t" bIns="45000" lIns="90000" spcFirstLastPara="1" rIns="90000" wrap="square" tIns="45000">
            <a:noAutofit/>
          </a:bodyPr>
          <a:lstStyle/>
          <a:p>
            <a:pPr indent="0" lvl="0" marL="0" rtl="0" algn="just">
              <a:spcBef>
                <a:spcPts val="0"/>
              </a:spcBef>
              <a:spcAft>
                <a:spcPts val="0"/>
              </a:spcAft>
              <a:buClr>
                <a:schemeClr val="dk1"/>
              </a:buClr>
              <a:buSzPts val="1800"/>
              <a:buFont typeface="Montserrat Light"/>
              <a:buNone/>
            </a:pPr>
            <a:r>
              <a:rPr b="1" lang="ru-RU" sz="1800">
                <a:solidFill>
                  <a:schemeClr val="dk1"/>
                </a:solidFill>
                <a:latin typeface="Montserrat"/>
                <a:ea typeface="Montserrat"/>
                <a:cs typeface="Montserrat"/>
                <a:sym typeface="Montserrat"/>
              </a:rPr>
              <a:t>Отверстие в зеркале</a:t>
            </a:r>
            <a:endParaRPr b="1" sz="18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ru-RU" sz="1800">
                <a:solidFill>
                  <a:schemeClr val="dk1"/>
                </a:solidFill>
                <a:latin typeface="Montserrat"/>
                <a:ea typeface="Montserrat"/>
                <a:cs typeface="Montserrat"/>
                <a:sym typeface="Montserrat"/>
              </a:rPr>
              <a:t>Смоделирована база данных из 4000 искусственных угловых распределений фотонов фиксированной яркости, с зенитными углами </a:t>
            </a:r>
            <a:r>
              <a:rPr i="1" lang="ru-RU" sz="1800">
                <a:solidFill>
                  <a:schemeClr val="dk1"/>
                </a:solidFill>
                <a:latin typeface="Times New Roman"/>
                <a:ea typeface="Times New Roman"/>
                <a:cs typeface="Times New Roman"/>
                <a:sym typeface="Times New Roman"/>
              </a:rPr>
              <a:t>[6°, 17°]</a:t>
            </a:r>
            <a:r>
              <a:rPr lang="ru-RU" sz="1800">
                <a:solidFill>
                  <a:schemeClr val="dk1"/>
                </a:solidFill>
                <a:latin typeface="Montserrat"/>
                <a:ea typeface="Montserrat"/>
                <a:cs typeface="Montserrat"/>
                <a:sym typeface="Montserrat"/>
              </a:rPr>
              <a:t> и азимутальными </a:t>
            </a:r>
            <a:r>
              <a:rPr i="1" lang="ru-RU" sz="1800">
                <a:solidFill>
                  <a:schemeClr val="dk1"/>
                </a:solidFill>
                <a:latin typeface="Times New Roman"/>
                <a:ea typeface="Times New Roman"/>
                <a:cs typeface="Times New Roman"/>
                <a:sym typeface="Times New Roman"/>
              </a:rPr>
              <a:t>[0°, 360°]</a:t>
            </a:r>
            <a:r>
              <a:rPr lang="ru-RU" sz="1800">
                <a:solidFill>
                  <a:schemeClr val="dk1"/>
                </a:solidFill>
                <a:latin typeface="Montserrat"/>
                <a:ea typeface="Montserrat"/>
                <a:cs typeface="Montserrat"/>
                <a:sym typeface="Montserrat"/>
              </a:rPr>
              <a:t>.  Для таких исходных данных моделировалось прохождение света через оптическую схему телескопа (рис. 1) и работа электроники. Моделирование проводилось без учета естественного фона, однако на уровне зеркала учитывалось переотражение фотонов.</a:t>
            </a:r>
            <a:endParaRPr sz="18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ru-RU" sz="1800">
                <a:solidFill>
                  <a:schemeClr val="dk1"/>
                </a:solidFill>
                <a:latin typeface="Montserrat"/>
                <a:ea typeface="Montserrat"/>
                <a:cs typeface="Montserrat"/>
                <a:sym typeface="Montserrat"/>
              </a:rPr>
              <a:t>Восстановление направления прихода света проводилось в два этапа:</a:t>
            </a:r>
            <a:endParaRPr sz="1800">
              <a:solidFill>
                <a:schemeClr val="dk1"/>
              </a:solidFill>
              <a:latin typeface="Montserrat"/>
              <a:ea typeface="Montserrat"/>
              <a:cs typeface="Montserrat"/>
              <a:sym typeface="Montserrat"/>
            </a:endParaRPr>
          </a:p>
        </p:txBody>
      </p:sp>
      <p:sp>
        <p:nvSpPr>
          <p:cNvPr id="199" name="Google Shape;199;g2e8fd1e7db6_8_1"/>
          <p:cNvSpPr/>
          <p:nvPr/>
        </p:nvSpPr>
        <p:spPr>
          <a:xfrm>
            <a:off x="11176200" y="5295900"/>
            <a:ext cx="9285900" cy="4400700"/>
          </a:xfrm>
          <a:prstGeom prst="rect">
            <a:avLst/>
          </a:prstGeom>
          <a:noFill/>
          <a:ln>
            <a:noFill/>
          </a:ln>
        </p:spPr>
        <p:txBody>
          <a:bodyPr anchorCtr="0" anchor="t" bIns="45000" lIns="90000" spcFirstLastPara="1" rIns="90000" wrap="square" tIns="45000">
            <a:noAutofit/>
          </a:bodyPr>
          <a:lstStyle/>
          <a:p>
            <a:pPr indent="0" lvl="0" marL="0" rtl="0" algn="ctr">
              <a:spcBef>
                <a:spcPts val="0"/>
              </a:spcBef>
              <a:spcAft>
                <a:spcPts val="0"/>
              </a:spcAft>
              <a:buClr>
                <a:schemeClr val="dk1"/>
              </a:buClr>
              <a:buSzPts val="1800"/>
              <a:buFont typeface="Montserrat Light"/>
              <a:buNone/>
            </a:pPr>
            <a:r>
              <a:rPr b="1" lang="ru-RU" sz="1800">
                <a:solidFill>
                  <a:schemeClr val="dk1"/>
                </a:solidFill>
                <a:latin typeface="Montserrat"/>
                <a:ea typeface="Montserrat"/>
                <a:cs typeface="Montserrat"/>
                <a:sym typeface="Montserrat"/>
              </a:rPr>
              <a:t>Ошибки определения направления по угловому распределению</a:t>
            </a:r>
            <a:endParaRPr b="1"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800"/>
              <a:buFont typeface="Montserrat Light"/>
              <a:buNone/>
            </a:pPr>
            <a:r>
              <a:t/>
            </a:r>
            <a:endParaRPr b="1"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800"/>
              <a:buFont typeface="Montserrat Light"/>
              <a:buNone/>
            </a:pPr>
            <a:r>
              <a:t/>
            </a:r>
            <a:endParaRPr b="1"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800"/>
              <a:buFont typeface="Montserrat Light"/>
              <a:buNone/>
            </a:pPr>
            <a:r>
              <a:t/>
            </a:r>
            <a:endParaRPr b="1"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800"/>
              <a:buFont typeface="Montserrat Light"/>
              <a:buNone/>
            </a:pPr>
            <a:r>
              <a:t/>
            </a:r>
            <a:endParaRPr b="1"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800"/>
              <a:buFont typeface="Montserrat Light"/>
              <a:buNone/>
            </a:pPr>
            <a:r>
              <a:t/>
            </a:r>
            <a:endParaRPr b="1"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800"/>
              <a:buFont typeface="Montserrat Light"/>
              <a:buNone/>
            </a:pPr>
            <a:r>
              <a:t/>
            </a:r>
            <a:endParaRPr b="1"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800"/>
              <a:buFont typeface="Montserrat Light"/>
              <a:buNone/>
            </a:pPr>
            <a:r>
              <a:t/>
            </a:r>
            <a:endParaRPr b="1" sz="1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800"/>
              <a:buFont typeface="Montserrat Light"/>
              <a:buNone/>
            </a:pPr>
            <a:r>
              <a:t/>
            </a:r>
            <a:endParaRPr b="1" sz="2000">
              <a:solidFill>
                <a:schemeClr val="dk1"/>
              </a:solidFill>
              <a:latin typeface="Montserrat"/>
              <a:ea typeface="Montserrat"/>
              <a:cs typeface="Montserrat"/>
              <a:sym typeface="Montserrat"/>
            </a:endParaRPr>
          </a:p>
          <a:p>
            <a:pPr indent="457200" lvl="0" marL="914400" rtl="0" algn="l">
              <a:spcBef>
                <a:spcPts val="0"/>
              </a:spcBef>
              <a:spcAft>
                <a:spcPts val="0"/>
              </a:spcAft>
              <a:buClr>
                <a:schemeClr val="dk1"/>
              </a:buClr>
              <a:buSzPts val="1800"/>
              <a:buFont typeface="Montserrat Light"/>
              <a:buNone/>
            </a:pPr>
            <a:r>
              <a:rPr b="1" lang="ru-RU" sz="1800">
                <a:solidFill>
                  <a:schemeClr val="dk1"/>
                </a:solidFill>
                <a:latin typeface="Montserrat"/>
                <a:ea typeface="Montserrat"/>
                <a:cs typeface="Montserrat"/>
                <a:sym typeface="Montserrat"/>
              </a:rPr>
              <a:t>Ошибки определения направления по образам</a:t>
            </a:r>
            <a:endParaRPr b="1"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800"/>
              <a:buFont typeface="Montserrat Light"/>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800"/>
              <a:buFont typeface="Montserrat Light"/>
              <a:buNone/>
            </a:pPr>
            <a:r>
              <a:t/>
            </a:r>
            <a:endParaRPr b="1"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800"/>
              <a:buFont typeface="Montserrat Light"/>
              <a:buNone/>
            </a:pPr>
            <a:r>
              <a:t/>
            </a:r>
            <a:endParaRPr b="1"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800"/>
              <a:buFont typeface="Montserrat Light"/>
              <a:buNone/>
            </a:pPr>
            <a:r>
              <a:t/>
            </a:r>
            <a:endParaRPr b="1"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800"/>
              <a:buFont typeface="Montserrat Light"/>
              <a:buNone/>
            </a:pPr>
            <a:r>
              <a:t/>
            </a:r>
            <a:endParaRPr b="1"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800"/>
              <a:buFont typeface="Montserrat Light"/>
              <a:buNone/>
            </a:pPr>
            <a:r>
              <a:t/>
            </a:r>
            <a:endParaRPr b="1"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800"/>
              <a:buFont typeface="Montserrat Light"/>
              <a:buNone/>
            </a:pPr>
            <a:r>
              <a:t/>
            </a:r>
            <a:endParaRPr b="1" sz="1800">
              <a:solidFill>
                <a:schemeClr val="dk1"/>
              </a:solidFill>
              <a:latin typeface="Montserrat"/>
              <a:ea typeface="Montserrat"/>
              <a:cs typeface="Montserrat"/>
              <a:sym typeface="Montserrat"/>
            </a:endParaRPr>
          </a:p>
        </p:txBody>
      </p:sp>
      <p:sp>
        <p:nvSpPr>
          <p:cNvPr id="200" name="Google Shape;200;g2e8fd1e7db6_8_1"/>
          <p:cNvSpPr/>
          <p:nvPr/>
        </p:nvSpPr>
        <p:spPr>
          <a:xfrm>
            <a:off x="11146655" y="24763438"/>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i="0" lang="ru-RU" sz="2600" u="none" cap="none" strike="noStrike">
                <a:solidFill>
                  <a:srgbClr val="FFFFFF"/>
                </a:solidFill>
              </a:rPr>
              <a:t>Благодарности</a:t>
            </a:r>
            <a:endParaRPr i="0" sz="2600" u="none" cap="none" strike="noStrike"/>
          </a:p>
        </p:txBody>
      </p:sp>
      <p:sp>
        <p:nvSpPr>
          <p:cNvPr id="201" name="Google Shape;201;g2e8fd1e7db6_8_1"/>
          <p:cNvSpPr/>
          <p:nvPr/>
        </p:nvSpPr>
        <p:spPr>
          <a:xfrm>
            <a:off x="11131925" y="25378750"/>
            <a:ext cx="9285900" cy="1424700"/>
          </a:xfrm>
          <a:prstGeom prst="rect">
            <a:avLst/>
          </a:prstGeom>
          <a:noFill/>
          <a:ln>
            <a:noFill/>
          </a:ln>
        </p:spPr>
        <p:txBody>
          <a:bodyPr anchorCtr="0" anchor="t" bIns="45000" lIns="90000" spcFirstLastPara="1" rIns="90000" wrap="square" tIns="45000">
            <a:noAutofit/>
          </a:bodyPr>
          <a:lstStyle/>
          <a:p>
            <a:pPr indent="457200" lvl="0" marL="0" marR="0" rtl="0" algn="just">
              <a:lnSpc>
                <a:spcPct val="100000"/>
              </a:lnSpc>
              <a:spcBef>
                <a:spcPts val="0"/>
              </a:spcBef>
              <a:spcAft>
                <a:spcPts val="0"/>
              </a:spcAft>
              <a:buClr>
                <a:srgbClr val="000000"/>
              </a:buClr>
              <a:buSzPts val="1800"/>
              <a:buFont typeface="Montserrat Light"/>
              <a:buNone/>
            </a:pPr>
            <a:r>
              <a:rPr lang="ru-RU" sz="1800">
                <a:latin typeface="Montserrat"/>
                <a:ea typeface="Montserrat"/>
                <a:cs typeface="Montserrat"/>
                <a:sym typeface="Montserrat"/>
              </a:rPr>
              <a:t>Работа выполнена с использованием оборудования Центра коллектив- ного пользования сверхвысокопроизводительными вычислительными ре- сурсами МГУ имени М.В. Ломоносова.</a:t>
            </a:r>
            <a:endParaRPr sz="1800">
              <a:latin typeface="Montserrat"/>
              <a:ea typeface="Montserrat"/>
              <a:cs typeface="Montserrat"/>
              <a:sym typeface="Montserrat"/>
            </a:endParaRPr>
          </a:p>
          <a:p>
            <a:pPr indent="457200" lvl="0" marL="0" marR="0" rtl="0" algn="just">
              <a:lnSpc>
                <a:spcPct val="100000"/>
              </a:lnSpc>
              <a:spcBef>
                <a:spcPts val="0"/>
              </a:spcBef>
              <a:spcAft>
                <a:spcPts val="0"/>
              </a:spcAft>
              <a:buClr>
                <a:srgbClr val="000000"/>
              </a:buClr>
              <a:buSzPts val="1800"/>
              <a:buFont typeface="Montserrat Light"/>
              <a:buNone/>
            </a:pPr>
            <a:r>
              <a:rPr lang="ru-RU" sz="1800">
                <a:latin typeface="Montserrat"/>
                <a:ea typeface="Montserrat"/>
                <a:cs typeface="Montserrat"/>
                <a:sym typeface="Montserrat"/>
              </a:rPr>
              <a:t>Исследование выполнено за счет гранта Российского научного фонда No 23-72-00006. rscf.ru/project/23-72-00006/</a:t>
            </a:r>
            <a:endParaRPr sz="1800">
              <a:latin typeface="Montserrat"/>
              <a:ea typeface="Montserrat"/>
              <a:cs typeface="Montserrat"/>
              <a:sym typeface="Montserrat"/>
            </a:endParaRPr>
          </a:p>
        </p:txBody>
      </p:sp>
      <p:sp>
        <p:nvSpPr>
          <p:cNvPr id="202" name="Google Shape;202;g2e8fd1e7db6_8_1"/>
          <p:cNvSpPr txBox="1"/>
          <p:nvPr/>
        </p:nvSpPr>
        <p:spPr>
          <a:xfrm>
            <a:off x="15803875" y="3443650"/>
            <a:ext cx="5267400" cy="364800"/>
          </a:xfrm>
          <a:prstGeom prst="rect">
            <a:avLst/>
          </a:prstGeom>
          <a:noFill/>
          <a:ln>
            <a:noFill/>
          </a:ln>
        </p:spPr>
        <p:txBody>
          <a:bodyPr anchorCtr="0" anchor="t" bIns="45000" lIns="90000" spcFirstLastPara="1" rIns="90000" wrap="square" tIns="45000">
            <a:noAutofit/>
          </a:bodyPr>
          <a:lstStyle/>
          <a:p>
            <a:pPr indent="0" lvl="0" marL="0" marR="0" rtl="0" algn="r">
              <a:spcBef>
                <a:spcPts val="0"/>
              </a:spcBef>
              <a:spcAft>
                <a:spcPts val="0"/>
              </a:spcAft>
              <a:buNone/>
            </a:pPr>
            <a:r>
              <a:rPr b="0" i="0" lang="ru-RU" sz="1810" u="none" cap="none" strike="noStrike">
                <a:latin typeface="Arial"/>
                <a:ea typeface="Arial"/>
                <a:cs typeface="Arial"/>
                <a:sym typeface="Arial"/>
              </a:rPr>
              <a:t>ID: 0</a:t>
            </a:r>
            <a:r>
              <a:rPr lang="ru-RU" sz="1810"/>
              <a:t>31</a:t>
            </a:r>
            <a:r>
              <a:rPr b="0" i="0" lang="ru-RU" sz="1810" u="none" cap="none" strike="noStrike">
                <a:latin typeface="Arial"/>
                <a:ea typeface="Arial"/>
                <a:cs typeface="Arial"/>
                <a:sym typeface="Arial"/>
              </a:rPr>
              <a:t>. E-mail: </a:t>
            </a:r>
            <a:r>
              <a:rPr lang="ru-RU" sz="1810"/>
              <a:t>olga.v.cherkesova@yandex.ru</a:t>
            </a:r>
            <a:endParaRPr b="0" sz="1810" strike="noStrike">
              <a:latin typeface="Arial"/>
              <a:ea typeface="Arial"/>
              <a:cs typeface="Arial"/>
              <a:sym typeface="Arial"/>
            </a:endParaRPr>
          </a:p>
        </p:txBody>
      </p:sp>
      <p:sp>
        <p:nvSpPr>
          <p:cNvPr id="203" name="Google Shape;203;g2e8fd1e7db6_8_1"/>
          <p:cNvSpPr/>
          <p:nvPr/>
        </p:nvSpPr>
        <p:spPr>
          <a:xfrm>
            <a:off x="11146650" y="26818675"/>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lang="ru-RU" sz="2600">
                <a:solidFill>
                  <a:srgbClr val="FFFFFF"/>
                </a:solidFill>
              </a:rPr>
              <a:t>Источники</a:t>
            </a:r>
            <a:endParaRPr i="0" sz="2600" u="none" cap="none" strike="noStrike"/>
          </a:p>
        </p:txBody>
      </p:sp>
      <p:sp>
        <p:nvSpPr>
          <p:cNvPr id="204" name="Google Shape;204;g2e8fd1e7db6_8_1"/>
          <p:cNvSpPr/>
          <p:nvPr/>
        </p:nvSpPr>
        <p:spPr>
          <a:xfrm>
            <a:off x="11176200" y="27454650"/>
            <a:ext cx="9285900" cy="1424700"/>
          </a:xfrm>
          <a:prstGeom prst="rect">
            <a:avLst/>
          </a:prstGeom>
          <a:noFill/>
          <a:ln>
            <a:noFill/>
          </a:ln>
        </p:spPr>
        <p:txBody>
          <a:bodyPr anchorCtr="0" anchor="t" bIns="45000" lIns="90000" spcFirstLastPara="1" rIns="90000" wrap="square" tIns="45000">
            <a:noAutofit/>
          </a:bodyPr>
          <a:lstStyle/>
          <a:p>
            <a:pPr indent="457200" lvl="0" marL="0" rtl="0" algn="just">
              <a:spcBef>
                <a:spcPts val="0"/>
              </a:spcBef>
              <a:spcAft>
                <a:spcPts val="0"/>
              </a:spcAft>
              <a:buClr>
                <a:schemeClr val="dk1"/>
              </a:buClr>
              <a:buSzPts val="1100"/>
              <a:buFont typeface="Arial"/>
              <a:buNone/>
            </a:pPr>
            <a:r>
              <a:rPr lang="ru-RU" sz="1800">
                <a:solidFill>
                  <a:schemeClr val="dk1"/>
                </a:solidFill>
                <a:latin typeface="Montserrat"/>
                <a:ea typeface="Montserrat"/>
                <a:cs typeface="Montserrat"/>
                <a:sym typeface="Montserrat"/>
              </a:rPr>
              <a:t>[1] D. Heck, J. Knapp, J. N. Capdevielle, et al.// FZKA-6019 (1998).</a:t>
            </a:r>
            <a:endParaRPr sz="1800">
              <a:solidFill>
                <a:schemeClr val="dk1"/>
              </a:solidFill>
              <a:latin typeface="Montserrat"/>
              <a:ea typeface="Montserrat"/>
              <a:cs typeface="Montserrat"/>
              <a:sym typeface="Montserrat"/>
            </a:endParaRPr>
          </a:p>
          <a:p>
            <a:pPr indent="457200" lvl="0" marL="0" rtl="0" algn="just">
              <a:spcBef>
                <a:spcPts val="0"/>
              </a:spcBef>
              <a:spcAft>
                <a:spcPts val="0"/>
              </a:spcAft>
              <a:buClr>
                <a:schemeClr val="dk1"/>
              </a:buClr>
              <a:buSzPts val="1100"/>
              <a:buFont typeface="Arial"/>
              <a:buNone/>
            </a:pPr>
            <a:r>
              <a:rPr lang="ru-RU" sz="1800">
                <a:solidFill>
                  <a:schemeClr val="dk1"/>
                </a:solidFill>
                <a:latin typeface="Montserrat"/>
                <a:ea typeface="Montserrat"/>
                <a:cs typeface="Montserrat"/>
                <a:sym typeface="Montserrat"/>
              </a:rPr>
              <a:t>[2] Н. Овчаренко, О. Черкесова, В. Галкин и др. Возможности оценки массы первичного ядра по угловому распределению прямого черенковского света ШАЛ компактным телескопом // эта конференция, постер #30</a:t>
            </a:r>
            <a:endParaRPr sz="1800">
              <a:solidFill>
                <a:schemeClr val="dk1"/>
              </a:solidFill>
              <a:latin typeface="Montserrat"/>
              <a:ea typeface="Montserrat"/>
              <a:cs typeface="Montserrat"/>
              <a:sym typeface="Montserrat"/>
            </a:endParaRPr>
          </a:p>
        </p:txBody>
      </p:sp>
      <p:sp>
        <p:nvSpPr>
          <p:cNvPr id="205" name="Google Shape;205;g2e8fd1e7db6_8_1"/>
          <p:cNvSpPr txBox="1"/>
          <p:nvPr/>
        </p:nvSpPr>
        <p:spPr>
          <a:xfrm>
            <a:off x="953150" y="22817125"/>
            <a:ext cx="5737500" cy="3297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ru-RU" sz="1800">
                <a:solidFill>
                  <a:schemeClr val="dk1"/>
                </a:solidFill>
                <a:latin typeface="Montserrat"/>
                <a:ea typeface="Montserrat"/>
                <a:cs typeface="Montserrat"/>
                <a:sym typeface="Montserrat"/>
              </a:rPr>
              <a:t>Оценка направления по образам производится аналогично оценке по угловому распределению.</a:t>
            </a:r>
            <a:endParaRPr sz="18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rPr lang="ru-RU" sz="1800">
                <a:solidFill>
                  <a:schemeClr val="dk1"/>
                </a:solidFill>
                <a:latin typeface="Montserrat"/>
                <a:ea typeface="Montserrat"/>
                <a:cs typeface="Montserrat"/>
                <a:sym typeface="Montserrat"/>
              </a:rPr>
              <a:t>Взаимное расположение истинного и рассчитанного направлений ливня показано на рис. 3.</a:t>
            </a:r>
            <a:r>
              <a:rPr b="1" lang="ru-RU" sz="1800">
                <a:solidFill>
                  <a:schemeClr val="dk1"/>
                </a:solidFill>
                <a:latin typeface="Montserrat"/>
                <a:ea typeface="Montserrat"/>
                <a:cs typeface="Montserrat"/>
                <a:sym typeface="Montserrat"/>
              </a:rPr>
              <a:t> </a:t>
            </a:r>
            <a:r>
              <a:rPr lang="ru-RU" sz="1800">
                <a:solidFill>
                  <a:schemeClr val="dk1"/>
                </a:solidFill>
                <a:latin typeface="Montserrat"/>
                <a:ea typeface="Montserrat"/>
                <a:cs typeface="Montserrat"/>
                <a:sym typeface="Montserrat"/>
              </a:rPr>
              <a:t>Синим цветом обозначены углы </a:t>
            </a:r>
            <a:r>
              <a:rPr i="1" lang="ru-RU" sz="2100">
                <a:solidFill>
                  <a:schemeClr val="dk1"/>
                </a:solidFill>
                <a:latin typeface="Times New Roman"/>
                <a:ea typeface="Times New Roman"/>
                <a:cs typeface="Times New Roman"/>
                <a:sym typeface="Times New Roman"/>
              </a:rPr>
              <a:t>φ</a:t>
            </a:r>
            <a:r>
              <a:rPr baseline="-25000" i="1" lang="ru-RU" sz="2100">
                <a:solidFill>
                  <a:schemeClr val="dk1"/>
                </a:solidFill>
                <a:latin typeface="Times New Roman"/>
                <a:ea typeface="Times New Roman"/>
                <a:cs typeface="Times New Roman"/>
                <a:sym typeface="Times New Roman"/>
              </a:rPr>
              <a:t>0</a:t>
            </a:r>
            <a:r>
              <a:rPr lang="ru-RU" sz="1800">
                <a:solidFill>
                  <a:schemeClr val="dk1"/>
                </a:solidFill>
                <a:latin typeface="Montserrat"/>
                <a:ea typeface="Montserrat"/>
                <a:cs typeface="Montserrat"/>
                <a:sym typeface="Montserrat"/>
              </a:rPr>
              <a:t> и </a:t>
            </a:r>
            <a:r>
              <a:rPr i="1" lang="ru-RU" sz="2100">
                <a:solidFill>
                  <a:schemeClr val="dk1"/>
                </a:solidFill>
                <a:latin typeface="Times New Roman"/>
                <a:ea typeface="Times New Roman"/>
                <a:cs typeface="Times New Roman"/>
                <a:sym typeface="Times New Roman"/>
              </a:rPr>
              <a:t>φ</a:t>
            </a:r>
            <a:r>
              <a:rPr baseline="-25000" i="1" lang="ru-RU" sz="2100">
                <a:solidFill>
                  <a:schemeClr val="dk1"/>
                </a:solidFill>
                <a:latin typeface="Times New Roman"/>
                <a:ea typeface="Times New Roman"/>
                <a:cs typeface="Times New Roman"/>
                <a:sym typeface="Times New Roman"/>
              </a:rPr>
              <a:t>1</a:t>
            </a:r>
            <a:r>
              <a:rPr lang="ru-RU" sz="1800">
                <a:solidFill>
                  <a:schemeClr val="dk1"/>
                </a:solidFill>
                <a:latin typeface="Montserrat"/>
                <a:ea typeface="Montserrat"/>
                <a:cs typeface="Montserrat"/>
                <a:sym typeface="Montserrat"/>
              </a:rPr>
              <a:t>, красным – </a:t>
            </a:r>
            <a:r>
              <a:rPr i="1" lang="ru-RU" sz="2100">
                <a:solidFill>
                  <a:schemeClr val="dk1"/>
                </a:solidFill>
                <a:latin typeface="Times New Roman"/>
                <a:ea typeface="Times New Roman"/>
                <a:cs typeface="Times New Roman"/>
                <a:sym typeface="Times New Roman"/>
              </a:rPr>
              <a:t>δ</a:t>
            </a:r>
            <a:r>
              <a:rPr baseline="-25000" i="1" lang="ru-RU" sz="2100">
                <a:solidFill>
                  <a:schemeClr val="dk1"/>
                </a:solidFill>
                <a:latin typeface="Times New Roman"/>
                <a:ea typeface="Times New Roman"/>
                <a:cs typeface="Times New Roman"/>
                <a:sym typeface="Times New Roman"/>
              </a:rPr>
              <a:t>0</a:t>
            </a:r>
            <a:r>
              <a:rPr lang="ru-RU" sz="1800">
                <a:solidFill>
                  <a:schemeClr val="dk1"/>
                </a:solidFill>
                <a:latin typeface="Montserrat"/>
                <a:ea typeface="Montserrat"/>
                <a:cs typeface="Montserrat"/>
                <a:sym typeface="Montserrat"/>
              </a:rPr>
              <a:t> и </a:t>
            </a:r>
            <a:r>
              <a:rPr i="1" lang="ru-RU" sz="2100">
                <a:solidFill>
                  <a:schemeClr val="dk1"/>
                </a:solidFill>
                <a:latin typeface="Times New Roman"/>
                <a:ea typeface="Times New Roman"/>
                <a:cs typeface="Times New Roman"/>
                <a:sym typeface="Times New Roman"/>
              </a:rPr>
              <a:t>δ</a:t>
            </a:r>
            <a:r>
              <a:rPr baseline="-25000" i="1" lang="ru-RU" sz="2100">
                <a:solidFill>
                  <a:schemeClr val="dk1"/>
                </a:solidFill>
                <a:latin typeface="Times New Roman"/>
                <a:ea typeface="Times New Roman"/>
                <a:cs typeface="Times New Roman"/>
                <a:sym typeface="Times New Roman"/>
              </a:rPr>
              <a:t>1</a:t>
            </a:r>
            <a:r>
              <a:rPr lang="ru-RU" sz="1800">
                <a:solidFill>
                  <a:schemeClr val="dk1"/>
                </a:solidFill>
                <a:latin typeface="Montserrat"/>
                <a:ea typeface="Montserrat"/>
                <a:cs typeface="Montserrat"/>
                <a:sym typeface="Montserrat"/>
              </a:rPr>
              <a:t>, зелёным – ошибка определения направления </a:t>
            </a:r>
            <a:r>
              <a:rPr i="1" lang="ru-RU" sz="2200">
                <a:solidFill>
                  <a:schemeClr val="dk1"/>
                </a:solidFill>
                <a:latin typeface="Times New Roman"/>
                <a:ea typeface="Times New Roman"/>
                <a:cs typeface="Times New Roman"/>
                <a:sym typeface="Times New Roman"/>
              </a:rPr>
              <a:t>Ω</a:t>
            </a:r>
            <a:r>
              <a:rPr lang="ru-RU" sz="1800">
                <a:solidFill>
                  <a:schemeClr val="dk1"/>
                </a:solidFill>
                <a:latin typeface="Montserrat"/>
                <a:ea typeface="Montserrat"/>
                <a:cs typeface="Montserrat"/>
                <a:sym typeface="Montserrat"/>
              </a:rPr>
              <a:t>. Ошибка определения направления находится из скалярного произведения векторов OA и OB и вычисляется следующим образом: </a:t>
            </a:r>
            <a:endParaRPr baseline="-25000" sz="2000">
              <a:solidFill>
                <a:schemeClr val="dk1"/>
              </a:solidFill>
              <a:latin typeface="Cambria"/>
              <a:ea typeface="Cambria"/>
              <a:cs typeface="Cambria"/>
              <a:sym typeface="Cambria"/>
            </a:endParaRPr>
          </a:p>
          <a:p>
            <a:pPr indent="0" lvl="0" marL="0" rtl="0" algn="just">
              <a:lnSpc>
                <a:spcPct val="100000"/>
              </a:lnSpc>
              <a:spcBef>
                <a:spcPts val="0"/>
              </a:spcBef>
              <a:spcAft>
                <a:spcPts val="0"/>
              </a:spcAft>
              <a:buClr>
                <a:schemeClr val="dk1"/>
              </a:buClr>
              <a:buSzPts val="1100"/>
              <a:buFont typeface="Arial"/>
              <a:buNone/>
            </a:pPr>
            <a:r>
              <a:t/>
            </a:r>
            <a:endParaRPr sz="1800">
              <a:solidFill>
                <a:schemeClr val="dk1"/>
              </a:solidFill>
              <a:latin typeface="Montserrat"/>
              <a:ea typeface="Montserrat"/>
              <a:cs typeface="Montserrat"/>
              <a:sym typeface="Montserrat"/>
            </a:endParaRPr>
          </a:p>
        </p:txBody>
      </p:sp>
      <p:graphicFrame>
        <p:nvGraphicFramePr>
          <p:cNvPr id="206" name="Google Shape;206;g2e8fd1e7db6_8_1"/>
          <p:cNvGraphicFramePr/>
          <p:nvPr/>
        </p:nvGraphicFramePr>
        <p:xfrm>
          <a:off x="11148500" y="5695375"/>
          <a:ext cx="3000000" cy="3000000"/>
        </p:xfrm>
        <a:graphic>
          <a:graphicData uri="http://schemas.openxmlformats.org/drawingml/2006/table">
            <a:tbl>
              <a:tblPr>
                <a:noFill/>
                <a:tableStyleId>{8CF3D0CF-5D83-43D9-909E-BCF7E1E5C384}</a:tableStyleId>
              </a:tblPr>
              <a:tblGrid>
                <a:gridCol w="1863075"/>
                <a:gridCol w="1863075"/>
                <a:gridCol w="1863075"/>
                <a:gridCol w="1863075"/>
                <a:gridCol w="1863075"/>
              </a:tblGrid>
              <a:tr h="350475">
                <a:tc rowSpan="2">
                  <a:txBody>
                    <a:bodyPr/>
                    <a:lstStyle/>
                    <a:p>
                      <a:pPr indent="0" lvl="0" marL="0" rtl="0" algn="ctr">
                        <a:spcBef>
                          <a:spcPts val="0"/>
                        </a:spcBef>
                        <a:spcAft>
                          <a:spcPts val="0"/>
                        </a:spcAft>
                        <a:buNone/>
                      </a:pPr>
                      <a:r>
                        <a:rPr lang="ru-RU" sz="1600">
                          <a:latin typeface="Montserrat"/>
                          <a:ea typeface="Montserrat"/>
                          <a:cs typeface="Montserrat"/>
                          <a:sym typeface="Montserrat"/>
                        </a:rPr>
                        <a:t>R</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ctr">
                        <a:spcBef>
                          <a:spcPts val="0"/>
                        </a:spcBef>
                        <a:spcAft>
                          <a:spcPts val="0"/>
                        </a:spcAft>
                        <a:buNone/>
                      </a:pPr>
                      <a:r>
                        <a:rPr lang="ru-RU" sz="1600">
                          <a:latin typeface="Montserrat"/>
                          <a:ea typeface="Montserrat"/>
                          <a:cs typeface="Montserrat"/>
                          <a:sym typeface="Montserrat"/>
                        </a:rPr>
                        <a:t>до сдвига</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ru-RU" sz="1600">
                          <a:latin typeface="Montserrat"/>
                          <a:ea typeface="Montserrat"/>
                          <a:cs typeface="Montserrat"/>
                          <a:sym typeface="Montserrat"/>
                        </a:rPr>
                        <a:t>после сдвига</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298150">
                <a:tc vMerge="1"/>
                <a:tc>
                  <a:txBody>
                    <a:bodyPr/>
                    <a:lstStyle/>
                    <a:p>
                      <a:pPr indent="0" lvl="0" marL="0" rtl="0" algn="ctr">
                        <a:spcBef>
                          <a:spcPts val="0"/>
                        </a:spcBef>
                        <a:spcAft>
                          <a:spcPts val="0"/>
                        </a:spcAft>
                        <a:buNone/>
                      </a:pPr>
                      <a:r>
                        <a:rPr lang="ru-RU" sz="1600">
                          <a:latin typeface="Montserrat"/>
                          <a:ea typeface="Montserrat"/>
                          <a:cs typeface="Montserrat"/>
                          <a:sym typeface="Montserrat"/>
                        </a:rPr>
                        <a:t>по максимуму</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по центру тяжести</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solidFill>
                            <a:schemeClr val="dk1"/>
                          </a:solidFill>
                          <a:latin typeface="Montserrat"/>
                          <a:ea typeface="Montserrat"/>
                          <a:cs typeface="Montserrat"/>
                          <a:sym typeface="Montserrat"/>
                        </a:rPr>
                        <a:t>по максимуму</a:t>
                      </a:r>
                      <a:endParaRPr sz="1600">
                        <a:solidFill>
                          <a:schemeClr val="dk1"/>
                        </a:solidFill>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ru-RU" sz="1600">
                          <a:solidFill>
                            <a:schemeClr val="dk1"/>
                          </a:solidFill>
                          <a:latin typeface="Montserrat"/>
                          <a:ea typeface="Montserrat"/>
                          <a:cs typeface="Montserrat"/>
                          <a:sym typeface="Montserrat"/>
                        </a:rPr>
                        <a:t>по центру тяжести</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ru-RU" sz="1600">
                          <a:latin typeface="Montserrat"/>
                          <a:ea typeface="Montserrat"/>
                          <a:cs typeface="Montserrat"/>
                          <a:sym typeface="Montserrat"/>
                        </a:rPr>
                        <a:t>100 м</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1.28</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2.28</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0.10</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0.22</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ru-RU" sz="1600">
                          <a:latin typeface="Montserrat"/>
                          <a:ea typeface="Montserrat"/>
                          <a:cs typeface="Montserrat"/>
                          <a:sym typeface="Montserrat"/>
                        </a:rPr>
                        <a:t>140 м</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1.46</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2.78</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0.20</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0.32</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207" name="Google Shape;207;g2e8fd1e7db6_8_1"/>
          <p:cNvGraphicFramePr/>
          <p:nvPr/>
        </p:nvGraphicFramePr>
        <p:xfrm>
          <a:off x="11131913" y="8094375"/>
          <a:ext cx="3000000" cy="3000000"/>
        </p:xfrm>
        <a:graphic>
          <a:graphicData uri="http://schemas.openxmlformats.org/drawingml/2006/table">
            <a:tbl>
              <a:tblPr>
                <a:noFill/>
                <a:tableStyleId>{8CF3D0CF-5D83-43D9-909E-BCF7E1E5C384}</a:tableStyleId>
              </a:tblPr>
              <a:tblGrid>
                <a:gridCol w="1863075"/>
                <a:gridCol w="1863075"/>
                <a:gridCol w="1863075"/>
                <a:gridCol w="1863075"/>
                <a:gridCol w="1863075"/>
              </a:tblGrid>
              <a:tr h="381000">
                <a:tc rowSpan="2">
                  <a:txBody>
                    <a:bodyPr/>
                    <a:lstStyle/>
                    <a:p>
                      <a:pPr indent="0" lvl="0" marL="0" rtl="0" algn="ctr">
                        <a:spcBef>
                          <a:spcPts val="0"/>
                        </a:spcBef>
                        <a:spcAft>
                          <a:spcPts val="0"/>
                        </a:spcAft>
                        <a:buNone/>
                      </a:pPr>
                      <a:r>
                        <a:rPr lang="ru-RU" sz="1600">
                          <a:solidFill>
                            <a:schemeClr val="dk1"/>
                          </a:solidFill>
                          <a:latin typeface="Montserrat"/>
                          <a:ea typeface="Montserrat"/>
                          <a:cs typeface="Montserrat"/>
                          <a:sym typeface="Montserrat"/>
                        </a:rPr>
                        <a:t>R</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ctr">
                        <a:spcBef>
                          <a:spcPts val="0"/>
                        </a:spcBef>
                        <a:spcAft>
                          <a:spcPts val="0"/>
                        </a:spcAft>
                        <a:buClr>
                          <a:schemeClr val="dk1"/>
                        </a:buClr>
                        <a:buSzPts val="1100"/>
                        <a:buFont typeface="Arial"/>
                        <a:buNone/>
                      </a:pPr>
                      <a:r>
                        <a:rPr lang="ru-RU" sz="1600">
                          <a:solidFill>
                            <a:schemeClr val="dk1"/>
                          </a:solidFill>
                          <a:latin typeface="Montserrat"/>
                          <a:ea typeface="Montserrat"/>
                          <a:cs typeface="Montserrat"/>
                          <a:sym typeface="Montserrat"/>
                        </a:rPr>
                        <a:t>до сдвига</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ctr">
                        <a:spcBef>
                          <a:spcPts val="0"/>
                        </a:spcBef>
                        <a:spcAft>
                          <a:spcPts val="0"/>
                        </a:spcAft>
                        <a:buClr>
                          <a:schemeClr val="dk1"/>
                        </a:buClr>
                        <a:buSzPts val="1100"/>
                        <a:buFont typeface="Arial"/>
                        <a:buNone/>
                      </a:pPr>
                      <a:r>
                        <a:rPr lang="ru-RU" sz="1600">
                          <a:solidFill>
                            <a:schemeClr val="dk1"/>
                          </a:solidFill>
                          <a:latin typeface="Montserrat"/>
                          <a:ea typeface="Montserrat"/>
                          <a:cs typeface="Montserrat"/>
                          <a:sym typeface="Montserrat"/>
                        </a:rPr>
                        <a:t>после сдвига</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381000">
                <a:tc vMerge="1"/>
                <a:tc>
                  <a:txBody>
                    <a:bodyPr/>
                    <a:lstStyle/>
                    <a:p>
                      <a:pPr indent="0" lvl="0" marL="0" rtl="0" algn="ctr">
                        <a:spcBef>
                          <a:spcPts val="0"/>
                        </a:spcBef>
                        <a:spcAft>
                          <a:spcPts val="0"/>
                        </a:spcAft>
                        <a:buNone/>
                      </a:pPr>
                      <a:r>
                        <a:rPr lang="ru-RU" sz="1600">
                          <a:solidFill>
                            <a:schemeClr val="dk1"/>
                          </a:solidFill>
                          <a:latin typeface="Montserrat"/>
                          <a:ea typeface="Montserrat"/>
                          <a:cs typeface="Montserrat"/>
                          <a:sym typeface="Montserrat"/>
                        </a:rPr>
                        <a:t>по максимуму</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ru-RU" sz="1600">
                          <a:solidFill>
                            <a:schemeClr val="dk1"/>
                          </a:solidFill>
                          <a:latin typeface="Montserrat"/>
                          <a:ea typeface="Montserrat"/>
                          <a:cs typeface="Montserrat"/>
                          <a:sym typeface="Montserrat"/>
                        </a:rPr>
                        <a:t>по центру тяжести</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solidFill>
                            <a:schemeClr val="dk1"/>
                          </a:solidFill>
                          <a:latin typeface="Montserrat"/>
                          <a:ea typeface="Montserrat"/>
                          <a:cs typeface="Montserrat"/>
                          <a:sym typeface="Montserrat"/>
                        </a:rPr>
                        <a:t>по максимуму</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ru-RU" sz="1600">
                          <a:solidFill>
                            <a:schemeClr val="dk1"/>
                          </a:solidFill>
                          <a:latin typeface="Montserrat"/>
                          <a:ea typeface="Montserrat"/>
                          <a:cs typeface="Montserrat"/>
                          <a:sym typeface="Montserrat"/>
                        </a:rPr>
                        <a:t>по центру тяжести</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ru-RU" sz="1600">
                          <a:latin typeface="Montserrat"/>
                          <a:ea typeface="Montserrat"/>
                          <a:cs typeface="Montserrat"/>
                          <a:sym typeface="Montserrat"/>
                        </a:rPr>
                        <a:t>100 м</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1.2</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1.7</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0.12</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0.16</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ru-RU" sz="1600">
                          <a:latin typeface="Montserrat"/>
                          <a:ea typeface="Montserrat"/>
                          <a:cs typeface="Montserrat"/>
                          <a:sym typeface="Montserrat"/>
                        </a:rPr>
                        <a:t>140 м</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1.4</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2.0</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0.14</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ru-RU" sz="1600">
                          <a:latin typeface="Montserrat"/>
                          <a:ea typeface="Montserrat"/>
                          <a:cs typeface="Montserrat"/>
                          <a:sym typeface="Montserrat"/>
                        </a:rPr>
                        <a:t>0.19</a:t>
                      </a:r>
                      <a:endParaRPr sz="1600">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08" name="Google Shape;208;g2e8fd1e7db6_8_1"/>
          <p:cNvSpPr txBox="1"/>
          <p:nvPr/>
        </p:nvSpPr>
        <p:spPr>
          <a:xfrm>
            <a:off x="11101875" y="22965975"/>
            <a:ext cx="9315300" cy="17181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ru-RU" sz="1800">
                <a:solidFill>
                  <a:schemeClr val="dk1"/>
                </a:solidFill>
                <a:latin typeface="Montserrat"/>
                <a:ea typeface="Montserrat"/>
                <a:cs typeface="Montserrat"/>
                <a:sym typeface="Montserrat"/>
              </a:rPr>
              <a:t>Было показано, что оба метода регистрации прямого света ШАЛ обладают необходимым угловым разрешением лучше градуса дуги. </a:t>
            </a:r>
            <a:endParaRPr sz="1800">
              <a:solidFill>
                <a:schemeClr val="dk1"/>
              </a:solidFill>
              <a:latin typeface="Montserrat"/>
              <a:ea typeface="Montserrat"/>
              <a:cs typeface="Montserrat"/>
              <a:sym typeface="Montserrat"/>
            </a:endParaRPr>
          </a:p>
          <a:p>
            <a:pPr indent="0" lvl="0" marL="0" rtl="0" algn="just">
              <a:lnSpc>
                <a:spcPct val="100000"/>
              </a:lnSpc>
              <a:spcBef>
                <a:spcPts val="0"/>
              </a:spcBef>
              <a:spcAft>
                <a:spcPts val="0"/>
              </a:spcAft>
              <a:buNone/>
            </a:pPr>
            <a:r>
              <a:rPr lang="ru-RU" sz="1800">
                <a:solidFill>
                  <a:schemeClr val="dk1"/>
                </a:solidFill>
                <a:latin typeface="Montserrat"/>
                <a:ea typeface="Montserrat"/>
                <a:cs typeface="Montserrat"/>
                <a:sym typeface="Montserrat"/>
              </a:rPr>
              <a:t>Отверстие в зеркале не может быть использовано для оценок первичной энергии или массы, но даже небольшой по площади специализированный детектор прямого света наряду с направлением прихода ливня может оценивать первичную массу [2].</a:t>
            </a:r>
            <a:endParaRPr sz="18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209" name="Google Shape;209;g2e8fd1e7db6_8_1"/>
          <p:cNvSpPr/>
          <p:nvPr/>
        </p:nvSpPr>
        <p:spPr>
          <a:xfrm>
            <a:off x="933855" y="9244020"/>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i="0" lang="ru-RU" sz="2600" u="none" cap="none" strike="noStrike">
                <a:solidFill>
                  <a:srgbClr val="FFFFFF"/>
                </a:solidFill>
              </a:rPr>
              <a:t>Методология</a:t>
            </a:r>
            <a:endParaRPr i="0" sz="2600" u="none" cap="none" strike="noStrike"/>
          </a:p>
        </p:txBody>
      </p:sp>
      <p:sp>
        <p:nvSpPr>
          <p:cNvPr id="210" name="Google Shape;210;g2e8fd1e7db6_8_1"/>
          <p:cNvSpPr txBox="1"/>
          <p:nvPr/>
        </p:nvSpPr>
        <p:spPr>
          <a:xfrm>
            <a:off x="933850" y="17596975"/>
            <a:ext cx="9215400" cy="544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ru-RU" sz="1800">
                <a:solidFill>
                  <a:schemeClr val="dk1"/>
                </a:solidFill>
                <a:latin typeface="Montserrat"/>
                <a:ea typeface="Montserrat"/>
                <a:cs typeface="Montserrat"/>
                <a:sym typeface="Montserrat"/>
              </a:rPr>
              <a:t>Компактный телескоп</a:t>
            </a:r>
            <a:endParaRPr b="1" sz="1800">
              <a:solidFill>
                <a:schemeClr val="dk1"/>
              </a:solidFill>
              <a:latin typeface="Montserrat"/>
              <a:ea typeface="Montserrat"/>
              <a:cs typeface="Montserrat"/>
              <a:sym typeface="Montserrat"/>
            </a:endParaRPr>
          </a:p>
          <a:p>
            <a:pPr indent="0" lvl="0" marL="0" rtl="0" algn="just">
              <a:spcBef>
                <a:spcPts val="0"/>
              </a:spcBef>
              <a:spcAft>
                <a:spcPts val="0"/>
              </a:spcAft>
              <a:buNone/>
            </a:pPr>
            <a:r>
              <a:rPr lang="ru-RU" sz="1800">
                <a:solidFill>
                  <a:schemeClr val="dk1"/>
                </a:solidFill>
                <a:latin typeface="Montserrat"/>
                <a:ea typeface="Montserrat"/>
                <a:cs typeface="Montserrat"/>
                <a:sym typeface="Montserrat"/>
              </a:rPr>
              <a:t>Угловые распределения света получены с помощью кода CORSIKA [1]. Распределение задаётся на сетке 200</a:t>
            </a:r>
            <a:r>
              <a:rPr i="1" lang="ru-RU" sz="1800">
                <a:solidFill>
                  <a:schemeClr val="dk1"/>
                </a:solidFill>
                <a:latin typeface="Times New Roman"/>
                <a:ea typeface="Times New Roman"/>
                <a:cs typeface="Times New Roman"/>
                <a:sym typeface="Times New Roman"/>
              </a:rPr>
              <a:t> </a:t>
            </a:r>
            <a:r>
              <a:rPr lang="ru-RU" sz="1800">
                <a:solidFill>
                  <a:schemeClr val="dk1"/>
                </a:solidFill>
                <a:latin typeface="Montserrat"/>
                <a:ea typeface="Montserrat"/>
                <a:cs typeface="Montserrat"/>
                <a:sym typeface="Montserrat"/>
              </a:rPr>
              <a:t>×</a:t>
            </a:r>
            <a:r>
              <a:rPr i="1" lang="ru-RU" sz="1800">
                <a:solidFill>
                  <a:schemeClr val="dk1"/>
                </a:solidFill>
                <a:latin typeface="Times New Roman"/>
                <a:ea typeface="Times New Roman"/>
                <a:cs typeface="Times New Roman"/>
                <a:sym typeface="Times New Roman"/>
              </a:rPr>
              <a:t> </a:t>
            </a:r>
            <a:r>
              <a:rPr lang="ru-RU" sz="1800">
                <a:solidFill>
                  <a:schemeClr val="dk1"/>
                </a:solidFill>
                <a:latin typeface="Montserrat"/>
                <a:ea typeface="Montserrat"/>
                <a:cs typeface="Montserrat"/>
                <a:sym typeface="Montserrat"/>
              </a:rPr>
              <a:t>200 с ячейкой 0.25°</a:t>
            </a:r>
            <a:r>
              <a:rPr i="1" lang="ru-RU" sz="1800">
                <a:solidFill>
                  <a:schemeClr val="dk1"/>
                </a:solidFill>
                <a:latin typeface="Times New Roman"/>
                <a:ea typeface="Times New Roman"/>
                <a:cs typeface="Times New Roman"/>
                <a:sym typeface="Times New Roman"/>
              </a:rPr>
              <a:t> </a:t>
            </a:r>
            <a:r>
              <a:rPr lang="ru-RU" sz="1800">
                <a:solidFill>
                  <a:schemeClr val="dk1"/>
                </a:solidFill>
                <a:latin typeface="Montserrat"/>
                <a:ea typeface="Montserrat"/>
                <a:cs typeface="Montserrat"/>
                <a:sym typeface="Montserrat"/>
              </a:rPr>
              <a:t>×</a:t>
            </a:r>
            <a:r>
              <a:rPr i="1" lang="ru-RU" sz="1800">
                <a:solidFill>
                  <a:schemeClr val="dk1"/>
                </a:solidFill>
                <a:latin typeface="Times New Roman"/>
                <a:ea typeface="Times New Roman"/>
                <a:cs typeface="Times New Roman"/>
                <a:sym typeface="Times New Roman"/>
              </a:rPr>
              <a:t> </a:t>
            </a:r>
            <a:r>
              <a:rPr lang="ru-RU" sz="1800">
                <a:solidFill>
                  <a:schemeClr val="dk1"/>
                </a:solidFill>
                <a:latin typeface="Montserrat"/>
                <a:ea typeface="Montserrat"/>
                <a:cs typeface="Montserrat"/>
                <a:sym typeface="Montserrat"/>
              </a:rPr>
              <a:t>0.25°. Расположение детектора относительно оси ливня определяется углом азимута </a:t>
            </a:r>
            <a:r>
              <a:rPr i="1" lang="ru-RU" sz="1800">
                <a:solidFill>
                  <a:schemeClr val="dk1"/>
                </a:solidFill>
                <a:latin typeface="Times New Roman"/>
                <a:ea typeface="Times New Roman"/>
                <a:cs typeface="Times New Roman"/>
                <a:sym typeface="Times New Roman"/>
              </a:rPr>
              <a:t>ψ</a:t>
            </a:r>
            <a:r>
              <a:rPr lang="ru-RU" sz="1800">
                <a:solidFill>
                  <a:schemeClr val="dk1"/>
                </a:solidFill>
                <a:latin typeface="Montserrat"/>
                <a:ea typeface="Montserrat"/>
                <a:cs typeface="Montserrat"/>
                <a:sym typeface="Montserrat"/>
              </a:rPr>
              <a:t> и расстоянием </a:t>
            </a:r>
            <a:r>
              <a:rPr i="1" lang="ru-RU" sz="1800">
                <a:solidFill>
                  <a:schemeClr val="dk1"/>
                </a:solidFill>
                <a:latin typeface="Times New Roman"/>
                <a:ea typeface="Times New Roman"/>
                <a:cs typeface="Times New Roman"/>
                <a:sym typeface="Times New Roman"/>
              </a:rPr>
              <a:t>R</a:t>
            </a:r>
            <a:r>
              <a:rPr lang="ru-RU" sz="1800">
                <a:solidFill>
                  <a:schemeClr val="dk1"/>
                </a:solidFill>
                <a:latin typeface="Montserrat"/>
                <a:ea typeface="Montserrat"/>
                <a:cs typeface="Montserrat"/>
                <a:sym typeface="Montserrat"/>
              </a:rPr>
              <a:t>.  </a:t>
            </a:r>
            <a:endParaRPr sz="1800">
              <a:solidFill>
                <a:schemeClr val="dk1"/>
              </a:solidFill>
              <a:latin typeface="Montserrat"/>
              <a:ea typeface="Montserrat"/>
              <a:cs typeface="Montserrat"/>
              <a:sym typeface="Montserrat"/>
            </a:endParaRPr>
          </a:p>
          <a:p>
            <a:pPr indent="0" lvl="0" marL="0" rtl="0" algn="just">
              <a:spcBef>
                <a:spcPts val="0"/>
              </a:spcBef>
              <a:spcAft>
                <a:spcPts val="0"/>
              </a:spcAft>
              <a:buNone/>
            </a:pPr>
            <a:r>
              <a:rPr lang="ru-RU" sz="1800">
                <a:solidFill>
                  <a:schemeClr val="dk1"/>
                </a:solidFill>
                <a:latin typeface="Montserrat"/>
                <a:ea typeface="Montserrat"/>
                <a:cs typeface="Montserrat"/>
                <a:sym typeface="Montserrat"/>
              </a:rPr>
              <a:t>В качестве ключевой точки можно использовать а) максимум или б) центр тяжести распределения. В случае а) находится ячейка с наибольшим количеством фотонов и координаты её центра. В б) координаты находятся по   определению   центра   тяжести.   Координаты   оси   ливня   на   сетке   </a:t>
            </a:r>
            <a:r>
              <a:rPr i="1" lang="ru-RU" sz="1800">
                <a:solidFill>
                  <a:schemeClr val="dk1"/>
                </a:solidFill>
                <a:latin typeface="Times New Roman"/>
                <a:ea typeface="Times New Roman"/>
                <a:cs typeface="Times New Roman"/>
                <a:sym typeface="Times New Roman"/>
              </a:rPr>
              <a:t>x = sinθ cosψ = 0.166</a:t>
            </a:r>
            <a:r>
              <a:rPr i="1" lang="ru-RU" sz="1800">
                <a:solidFill>
                  <a:schemeClr val="dk1"/>
                </a:solidFill>
                <a:latin typeface="Montserrat"/>
                <a:ea typeface="Montserrat"/>
                <a:cs typeface="Montserrat"/>
                <a:sym typeface="Montserrat"/>
              </a:rPr>
              <a:t> </a:t>
            </a:r>
            <a:r>
              <a:rPr lang="ru-RU" sz="1800">
                <a:solidFill>
                  <a:schemeClr val="dk1"/>
                </a:solidFill>
                <a:latin typeface="Montserrat"/>
                <a:ea typeface="Montserrat"/>
                <a:cs typeface="Montserrat"/>
                <a:sym typeface="Montserrat"/>
              </a:rPr>
              <a:t>и</a:t>
            </a:r>
            <a:r>
              <a:rPr i="1" lang="ru-RU" sz="1800">
                <a:solidFill>
                  <a:schemeClr val="dk1"/>
                </a:solidFill>
                <a:latin typeface="Montserrat"/>
                <a:ea typeface="Montserrat"/>
                <a:cs typeface="Montserrat"/>
                <a:sym typeface="Montserrat"/>
              </a:rPr>
              <a:t> </a:t>
            </a:r>
            <a:r>
              <a:rPr i="1" lang="ru-RU" sz="1800">
                <a:solidFill>
                  <a:schemeClr val="dk1"/>
                </a:solidFill>
                <a:latin typeface="Times New Roman"/>
                <a:ea typeface="Times New Roman"/>
                <a:cs typeface="Times New Roman"/>
                <a:sym typeface="Times New Roman"/>
              </a:rPr>
              <a:t>y = sinθ sinψ = 0.198</a:t>
            </a:r>
            <a:r>
              <a:rPr lang="ru-RU" sz="1800">
                <a:solidFill>
                  <a:schemeClr val="dk1"/>
                </a:solidFill>
                <a:latin typeface="Montserrat"/>
                <a:ea typeface="Montserrat"/>
                <a:cs typeface="Montserrat"/>
                <a:sym typeface="Montserrat"/>
              </a:rPr>
              <a:t> (где </a:t>
            </a:r>
            <a:r>
              <a:rPr i="1" lang="ru-RU" sz="1800">
                <a:solidFill>
                  <a:schemeClr val="dk1"/>
                </a:solidFill>
                <a:latin typeface="Times New Roman"/>
                <a:ea typeface="Times New Roman"/>
                <a:cs typeface="Times New Roman"/>
                <a:sym typeface="Times New Roman"/>
              </a:rPr>
              <a:t>ψ = 50°</a:t>
            </a:r>
            <a:r>
              <a:rPr lang="ru-RU" sz="1800">
                <a:solidFill>
                  <a:schemeClr val="dk1"/>
                </a:solidFill>
                <a:latin typeface="Times New Roman"/>
                <a:ea typeface="Times New Roman"/>
                <a:cs typeface="Times New Roman"/>
                <a:sym typeface="Times New Roman"/>
              </a:rPr>
              <a:t>,</a:t>
            </a:r>
            <a:r>
              <a:rPr lang="ru-RU" sz="1800">
                <a:solidFill>
                  <a:schemeClr val="dk1"/>
                </a:solidFill>
                <a:latin typeface="Montserrat"/>
                <a:ea typeface="Montserrat"/>
                <a:cs typeface="Montserrat"/>
                <a:sym typeface="Montserrat"/>
              </a:rPr>
              <a:t> зенитный угол </a:t>
            </a:r>
            <a:r>
              <a:rPr i="1" lang="ru-RU" sz="1800">
                <a:solidFill>
                  <a:schemeClr val="dk1"/>
                </a:solidFill>
                <a:latin typeface="Times New Roman"/>
                <a:ea typeface="Times New Roman"/>
                <a:cs typeface="Times New Roman"/>
                <a:sym typeface="Times New Roman"/>
              </a:rPr>
              <a:t>θ</a:t>
            </a:r>
            <a:r>
              <a:rPr i="1" lang="ru-RU" sz="1800">
                <a:solidFill>
                  <a:schemeClr val="dk1"/>
                </a:solidFill>
                <a:latin typeface="Times New Roman"/>
                <a:ea typeface="Times New Roman"/>
                <a:cs typeface="Times New Roman"/>
                <a:sym typeface="Times New Roman"/>
              </a:rPr>
              <a:t> </a:t>
            </a:r>
            <a:r>
              <a:rPr i="1" lang="ru-RU" sz="1800">
                <a:solidFill>
                  <a:schemeClr val="dk1"/>
                </a:solidFill>
                <a:latin typeface="Times New Roman"/>
                <a:ea typeface="Times New Roman"/>
                <a:cs typeface="Times New Roman"/>
                <a:sym typeface="Times New Roman"/>
              </a:rPr>
              <a:t>=</a:t>
            </a:r>
            <a:r>
              <a:rPr i="1" lang="ru-RU" sz="1800">
                <a:solidFill>
                  <a:schemeClr val="dk1"/>
                </a:solidFill>
                <a:latin typeface="Times New Roman"/>
                <a:ea typeface="Times New Roman"/>
                <a:cs typeface="Times New Roman"/>
                <a:sym typeface="Times New Roman"/>
              </a:rPr>
              <a:t> </a:t>
            </a:r>
            <a:r>
              <a:rPr i="1" lang="ru-RU" sz="1800">
                <a:solidFill>
                  <a:schemeClr val="dk1"/>
                </a:solidFill>
                <a:latin typeface="Times New Roman"/>
                <a:ea typeface="Times New Roman"/>
                <a:cs typeface="Times New Roman"/>
                <a:sym typeface="Times New Roman"/>
              </a:rPr>
              <a:t>15°</a:t>
            </a:r>
            <a:r>
              <a:rPr lang="ru-RU" sz="1800">
                <a:solidFill>
                  <a:schemeClr val="dk1"/>
                </a:solidFill>
                <a:latin typeface="Montserrat"/>
                <a:ea typeface="Montserrat"/>
                <a:cs typeface="Montserrat"/>
                <a:sym typeface="Montserrat"/>
              </a:rPr>
              <a:t>), вычитаем их из координат выбранной точки. Ошибка определения направления находится из скалярного произведения реального и найденного направлений, а в случае малых углов — как расстояние между точками на сетке. </a:t>
            </a:r>
            <a:endParaRPr sz="1800">
              <a:solidFill>
                <a:schemeClr val="dk1"/>
              </a:solidFill>
              <a:latin typeface="Montserrat"/>
              <a:ea typeface="Montserrat"/>
              <a:cs typeface="Montserrat"/>
              <a:sym typeface="Montserrat"/>
            </a:endParaRPr>
          </a:p>
          <a:p>
            <a:pPr indent="0" lvl="0" marL="0" rtl="0" algn="just">
              <a:spcBef>
                <a:spcPts val="0"/>
              </a:spcBef>
              <a:spcAft>
                <a:spcPts val="0"/>
              </a:spcAft>
              <a:buNone/>
            </a:pPr>
            <a:r>
              <a:rPr lang="ru-RU" sz="1800">
                <a:solidFill>
                  <a:schemeClr val="dk1"/>
                </a:solidFill>
                <a:latin typeface="Montserrat"/>
                <a:ea typeface="Montserrat"/>
                <a:cs typeface="Montserrat"/>
                <a:sym typeface="Montserrat"/>
              </a:rPr>
              <a:t>Точки а) и б) смещены в одном направлении от реального положения оси ливня (рис. 5). Направление этого смещения приблизительно совпадает с ориентацией пятна света (рис. 6), поэтому можно уменьшить ошибки, прибавляя к точкам а) и б) некоторый сдвиг, вычисляемый как разность координат реального направления и средних коорди</a:t>
            </a:r>
            <a:r>
              <a:rPr lang="ru-RU" sz="1800">
                <a:solidFill>
                  <a:schemeClr val="dk1"/>
                </a:solidFill>
                <a:latin typeface="Montserrat"/>
                <a:ea typeface="Montserrat"/>
                <a:cs typeface="Montserrat"/>
                <a:sym typeface="Montserrat"/>
              </a:rPr>
              <a:t>нат точек а) и б).</a:t>
            </a:r>
            <a:endParaRPr sz="1800">
              <a:solidFill>
                <a:schemeClr val="dk1"/>
              </a:solidFill>
              <a:latin typeface="Montserrat"/>
              <a:ea typeface="Montserrat"/>
              <a:cs typeface="Montserrat"/>
              <a:sym typeface="Montserrat"/>
            </a:endParaRPr>
          </a:p>
        </p:txBody>
      </p:sp>
      <p:pic>
        <p:nvPicPr>
          <p:cNvPr id="211" name="Google Shape;211;g2e8fd1e7db6_8_1"/>
          <p:cNvPicPr preferRelativeResize="0"/>
          <p:nvPr/>
        </p:nvPicPr>
        <p:blipFill>
          <a:blip r:embed="rId4">
            <a:alphaModFix/>
          </a:blip>
          <a:stretch>
            <a:fillRect/>
          </a:stretch>
        </p:blipFill>
        <p:spPr>
          <a:xfrm>
            <a:off x="7670800" y="9937288"/>
            <a:ext cx="2412900" cy="2412877"/>
          </a:xfrm>
          <a:prstGeom prst="rect">
            <a:avLst/>
          </a:prstGeom>
          <a:noFill/>
          <a:ln>
            <a:noFill/>
          </a:ln>
        </p:spPr>
      </p:pic>
      <p:pic>
        <p:nvPicPr>
          <p:cNvPr id="212" name="Google Shape;212;g2e8fd1e7db6_8_1"/>
          <p:cNvPicPr preferRelativeResize="0"/>
          <p:nvPr/>
        </p:nvPicPr>
        <p:blipFill>
          <a:blip r:embed="rId5">
            <a:alphaModFix/>
          </a:blip>
          <a:stretch>
            <a:fillRect/>
          </a:stretch>
        </p:blipFill>
        <p:spPr>
          <a:xfrm>
            <a:off x="5387688" y="13108625"/>
            <a:ext cx="2412799" cy="1822432"/>
          </a:xfrm>
          <a:prstGeom prst="rect">
            <a:avLst/>
          </a:prstGeom>
          <a:noFill/>
          <a:ln>
            <a:noFill/>
          </a:ln>
        </p:spPr>
      </p:pic>
      <p:sp>
        <p:nvSpPr>
          <p:cNvPr id="213" name="Google Shape;213;g2e8fd1e7db6_8_1"/>
          <p:cNvSpPr txBox="1"/>
          <p:nvPr/>
        </p:nvSpPr>
        <p:spPr>
          <a:xfrm>
            <a:off x="11163400" y="18635900"/>
            <a:ext cx="4711500" cy="378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800"/>
              <a:buFont typeface="Montserrat Light"/>
              <a:buNone/>
            </a:pPr>
            <a:r>
              <a:rPr b="1" lang="ru-RU" sz="1800">
                <a:solidFill>
                  <a:schemeClr val="dk1"/>
                </a:solidFill>
                <a:latin typeface="Montserrat"/>
                <a:ea typeface="Montserrat"/>
                <a:cs typeface="Montserrat"/>
                <a:sym typeface="Montserrat"/>
              </a:rPr>
              <a:t>Ошибки определения направления для отверстия в зеркале </a:t>
            </a:r>
            <a:endParaRPr sz="1800">
              <a:solidFill>
                <a:schemeClr val="dk1"/>
              </a:solidFill>
              <a:latin typeface="Montserrat"/>
              <a:ea typeface="Montserrat"/>
              <a:cs typeface="Montserrat"/>
              <a:sym typeface="Montserrat"/>
            </a:endParaRPr>
          </a:p>
          <a:p>
            <a:pPr indent="0" lvl="0" marL="0" rtl="0" algn="just">
              <a:spcBef>
                <a:spcPts val="0"/>
              </a:spcBef>
              <a:spcAft>
                <a:spcPts val="0"/>
              </a:spcAft>
              <a:buNone/>
            </a:pPr>
            <a:r>
              <a:rPr lang="ru-RU" sz="1800">
                <a:solidFill>
                  <a:schemeClr val="dk1"/>
                </a:solidFill>
                <a:latin typeface="Montserrat"/>
                <a:ea typeface="Montserrat"/>
                <a:cs typeface="Montserrat"/>
                <a:sym typeface="Montserrat"/>
              </a:rPr>
              <a:t>Точность восстановления направления прихода света с помощью линейной регрессии составила </a:t>
            </a:r>
            <a:r>
              <a:rPr i="1" lang="ru-RU" sz="1800">
                <a:solidFill>
                  <a:schemeClr val="dk1"/>
                </a:solidFill>
                <a:latin typeface="Times New Roman"/>
                <a:ea typeface="Times New Roman"/>
                <a:cs typeface="Times New Roman"/>
                <a:sym typeface="Times New Roman"/>
              </a:rPr>
              <a:t>0.6° ±</a:t>
            </a:r>
            <a:r>
              <a:rPr i="1" lang="ru-RU" sz="1800">
                <a:solidFill>
                  <a:schemeClr val="dk1"/>
                </a:solidFill>
                <a:latin typeface="Times New Roman"/>
                <a:ea typeface="Times New Roman"/>
                <a:cs typeface="Times New Roman"/>
                <a:sym typeface="Times New Roman"/>
              </a:rPr>
              <a:t> </a:t>
            </a:r>
            <a:r>
              <a:rPr i="1" lang="ru-RU" sz="1800">
                <a:solidFill>
                  <a:schemeClr val="dk1"/>
                </a:solidFill>
                <a:latin typeface="Times New Roman"/>
                <a:ea typeface="Times New Roman"/>
                <a:cs typeface="Times New Roman"/>
                <a:sym typeface="Times New Roman"/>
              </a:rPr>
              <a:t>0.3°</a:t>
            </a:r>
            <a:r>
              <a:rPr lang="ru-RU" sz="1800">
                <a:solidFill>
                  <a:schemeClr val="dk1"/>
                </a:solidFill>
                <a:latin typeface="Montserrat"/>
                <a:ea typeface="Montserrat"/>
                <a:cs typeface="Montserrat"/>
                <a:sym typeface="Montserrat"/>
              </a:rPr>
              <a:t> (при коэффици-</a:t>
            </a:r>
            <a:endParaRPr sz="1800">
              <a:solidFill>
                <a:schemeClr val="dk1"/>
              </a:solidFill>
              <a:latin typeface="Montserrat"/>
              <a:ea typeface="Montserrat"/>
              <a:cs typeface="Montserrat"/>
              <a:sym typeface="Montserrat"/>
            </a:endParaRPr>
          </a:p>
          <a:p>
            <a:pPr indent="0" lvl="0" marL="0" rtl="0" algn="just">
              <a:spcBef>
                <a:spcPts val="0"/>
              </a:spcBef>
              <a:spcAft>
                <a:spcPts val="0"/>
              </a:spcAft>
              <a:buNone/>
            </a:pPr>
            <a:r>
              <a:rPr lang="ru-RU" sz="1800">
                <a:solidFill>
                  <a:schemeClr val="dk1"/>
                </a:solidFill>
                <a:latin typeface="Montserrat"/>
                <a:ea typeface="Montserrat"/>
                <a:cs typeface="Montserrat"/>
                <a:sym typeface="Montserrat"/>
              </a:rPr>
              <a:t>енте детерминации</a:t>
            </a:r>
            <a:r>
              <a:rPr i="1" lang="ru-RU" sz="1800">
                <a:solidFill>
                  <a:schemeClr val="dk1"/>
                </a:solidFill>
                <a:latin typeface="Times New Roman"/>
                <a:ea typeface="Times New Roman"/>
                <a:cs typeface="Times New Roman"/>
                <a:sym typeface="Times New Roman"/>
              </a:rPr>
              <a:t> </a:t>
            </a:r>
            <a:r>
              <a:rPr i="1" lang="ru-RU" sz="1800">
                <a:solidFill>
                  <a:schemeClr val="dk1"/>
                </a:solidFill>
                <a:latin typeface="Times New Roman"/>
                <a:ea typeface="Times New Roman"/>
                <a:cs typeface="Times New Roman"/>
                <a:sym typeface="Times New Roman"/>
              </a:rPr>
              <a:t>R</a:t>
            </a:r>
            <a:r>
              <a:rPr i="1" lang="ru-RU" sz="1800">
                <a:solidFill>
                  <a:schemeClr val="dk1"/>
                </a:solidFill>
                <a:latin typeface="Times New Roman"/>
                <a:ea typeface="Times New Roman"/>
                <a:cs typeface="Times New Roman"/>
                <a:sym typeface="Times New Roman"/>
              </a:rPr>
              <a:t>2 </a:t>
            </a:r>
            <a:r>
              <a:rPr i="1" lang="ru-RU" sz="1800">
                <a:solidFill>
                  <a:schemeClr val="dk1"/>
                </a:solidFill>
                <a:latin typeface="Times New Roman"/>
                <a:ea typeface="Times New Roman"/>
                <a:cs typeface="Times New Roman"/>
                <a:sym typeface="Times New Roman"/>
              </a:rPr>
              <a:t>=</a:t>
            </a:r>
            <a:r>
              <a:rPr i="1" lang="ru-RU" sz="1800">
                <a:solidFill>
                  <a:schemeClr val="dk1"/>
                </a:solidFill>
                <a:latin typeface="Times New Roman"/>
                <a:ea typeface="Times New Roman"/>
                <a:cs typeface="Times New Roman"/>
                <a:sym typeface="Times New Roman"/>
              </a:rPr>
              <a:t> </a:t>
            </a:r>
            <a:r>
              <a:rPr i="1" lang="ru-RU" sz="1800">
                <a:solidFill>
                  <a:schemeClr val="dk1"/>
                </a:solidFill>
                <a:latin typeface="Times New Roman"/>
                <a:ea typeface="Times New Roman"/>
                <a:cs typeface="Times New Roman"/>
                <a:sym typeface="Times New Roman"/>
              </a:rPr>
              <a:t>0.97</a:t>
            </a:r>
            <a:r>
              <a:rPr lang="ru-RU" sz="1800">
                <a:solidFill>
                  <a:schemeClr val="dk1"/>
                </a:solidFill>
                <a:latin typeface="Montserrat"/>
                <a:ea typeface="Montserrat"/>
                <a:cs typeface="Montserrat"/>
                <a:sym typeface="Montserrat"/>
              </a:rPr>
              <a:t>). Использование полносвязной нейронной сети позволило улучшить точность восстановления направления до </a:t>
            </a:r>
            <a:r>
              <a:rPr i="1" lang="ru-RU" sz="1800">
                <a:solidFill>
                  <a:schemeClr val="dk1"/>
                </a:solidFill>
                <a:latin typeface="Times New Roman"/>
                <a:ea typeface="Times New Roman"/>
                <a:cs typeface="Times New Roman"/>
                <a:sym typeface="Times New Roman"/>
              </a:rPr>
              <a:t>0.42</a:t>
            </a:r>
            <a:r>
              <a:rPr i="1" lang="ru-RU" sz="1800">
                <a:solidFill>
                  <a:schemeClr val="dk1"/>
                </a:solidFill>
                <a:latin typeface="Times New Roman"/>
                <a:ea typeface="Times New Roman"/>
                <a:cs typeface="Times New Roman"/>
                <a:sym typeface="Times New Roman"/>
              </a:rPr>
              <a:t>° </a:t>
            </a:r>
            <a:r>
              <a:rPr i="1" lang="ru-RU" sz="1800">
                <a:solidFill>
                  <a:schemeClr val="dk1"/>
                </a:solidFill>
                <a:latin typeface="Times New Roman"/>
                <a:ea typeface="Times New Roman"/>
                <a:cs typeface="Times New Roman"/>
                <a:sym typeface="Times New Roman"/>
              </a:rPr>
              <a:t>±</a:t>
            </a:r>
            <a:r>
              <a:rPr i="1" lang="ru-RU" sz="1800">
                <a:solidFill>
                  <a:schemeClr val="dk1"/>
                </a:solidFill>
                <a:latin typeface="Times New Roman"/>
                <a:ea typeface="Times New Roman"/>
                <a:cs typeface="Times New Roman"/>
                <a:sym typeface="Times New Roman"/>
              </a:rPr>
              <a:t> </a:t>
            </a:r>
            <a:r>
              <a:rPr i="1" lang="ru-RU" sz="1800">
                <a:solidFill>
                  <a:schemeClr val="dk1"/>
                </a:solidFill>
                <a:latin typeface="Times New Roman"/>
                <a:ea typeface="Times New Roman"/>
                <a:cs typeface="Times New Roman"/>
                <a:sym typeface="Times New Roman"/>
              </a:rPr>
              <a:t>0.25</a:t>
            </a:r>
            <a:r>
              <a:rPr i="1" lang="ru-RU" sz="1800">
                <a:solidFill>
                  <a:schemeClr val="dk1"/>
                </a:solidFill>
                <a:latin typeface="Times New Roman"/>
                <a:ea typeface="Times New Roman"/>
                <a:cs typeface="Times New Roman"/>
                <a:sym typeface="Times New Roman"/>
              </a:rPr>
              <a:t>° </a:t>
            </a:r>
            <a:r>
              <a:rPr lang="ru-RU" sz="1800">
                <a:solidFill>
                  <a:schemeClr val="dk1"/>
                </a:solidFill>
                <a:latin typeface="Montserrat"/>
                <a:ea typeface="Montserrat"/>
                <a:cs typeface="Montserrat"/>
                <a:sym typeface="Montserrat"/>
              </a:rPr>
              <a:t>. Распределение ошибок методов представлено на рис.</a:t>
            </a:r>
            <a:r>
              <a:rPr i="1" lang="ru-RU" sz="1800">
                <a:solidFill>
                  <a:schemeClr val="dk1"/>
                </a:solidFill>
                <a:latin typeface="Times New Roman"/>
                <a:ea typeface="Times New Roman"/>
                <a:cs typeface="Times New Roman"/>
                <a:sym typeface="Times New Roman"/>
              </a:rPr>
              <a:t> </a:t>
            </a:r>
            <a:r>
              <a:rPr lang="ru-RU" sz="1800">
                <a:solidFill>
                  <a:schemeClr val="dk1"/>
                </a:solidFill>
                <a:latin typeface="Montserrat"/>
                <a:ea typeface="Montserrat"/>
                <a:cs typeface="Montserrat"/>
                <a:sym typeface="Montserrat"/>
              </a:rPr>
              <a:t>7</a:t>
            </a:r>
            <a:r>
              <a:rPr lang="ru-RU"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p:txBody>
      </p:sp>
      <p:pic>
        <p:nvPicPr>
          <p:cNvPr id="214" name="Google Shape;214;g2e8fd1e7db6_8_1"/>
          <p:cNvPicPr preferRelativeResize="0"/>
          <p:nvPr/>
        </p:nvPicPr>
        <p:blipFill>
          <a:blip r:embed="rId6">
            <a:alphaModFix/>
          </a:blip>
          <a:stretch>
            <a:fillRect/>
          </a:stretch>
        </p:blipFill>
        <p:spPr>
          <a:xfrm>
            <a:off x="16040600" y="18721970"/>
            <a:ext cx="4343400" cy="2967593"/>
          </a:xfrm>
          <a:prstGeom prst="rect">
            <a:avLst/>
          </a:prstGeom>
          <a:noFill/>
          <a:ln>
            <a:noFill/>
          </a:ln>
        </p:spPr>
      </p:pic>
      <p:pic>
        <p:nvPicPr>
          <p:cNvPr id="215" name="Google Shape;215;g2e8fd1e7db6_8_1"/>
          <p:cNvPicPr preferRelativeResize="0"/>
          <p:nvPr/>
        </p:nvPicPr>
        <p:blipFill>
          <a:blip r:embed="rId7">
            <a:alphaModFix/>
          </a:blip>
          <a:stretch>
            <a:fillRect/>
          </a:stretch>
        </p:blipFill>
        <p:spPr>
          <a:xfrm>
            <a:off x="11580397" y="14239725"/>
            <a:ext cx="3769802" cy="3907525"/>
          </a:xfrm>
          <a:prstGeom prst="rect">
            <a:avLst/>
          </a:prstGeom>
          <a:noFill/>
          <a:ln>
            <a:noFill/>
          </a:ln>
        </p:spPr>
      </p:pic>
      <p:pic>
        <p:nvPicPr>
          <p:cNvPr id="216" name="Google Shape;216;g2e8fd1e7db6_8_1"/>
          <p:cNvPicPr preferRelativeResize="0"/>
          <p:nvPr/>
        </p:nvPicPr>
        <p:blipFill>
          <a:blip r:embed="rId8">
            <a:alphaModFix/>
          </a:blip>
          <a:stretch>
            <a:fillRect/>
          </a:stretch>
        </p:blipFill>
        <p:spPr>
          <a:xfrm>
            <a:off x="15972950" y="14292550"/>
            <a:ext cx="4343400" cy="3833126"/>
          </a:xfrm>
          <a:prstGeom prst="rect">
            <a:avLst/>
          </a:prstGeom>
          <a:noFill/>
          <a:ln>
            <a:noFill/>
          </a:ln>
        </p:spPr>
      </p:pic>
      <p:sp>
        <p:nvSpPr>
          <p:cNvPr id="217" name="Google Shape;217;g2e8fd1e7db6_8_1"/>
          <p:cNvSpPr txBox="1"/>
          <p:nvPr/>
        </p:nvSpPr>
        <p:spPr>
          <a:xfrm>
            <a:off x="10050475" y="29310550"/>
            <a:ext cx="109728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600"/>
              </a:spcAft>
              <a:buClr>
                <a:schemeClr val="dk1"/>
              </a:buClr>
              <a:buSzPts val="1100"/>
              <a:buFont typeface="Arial"/>
              <a:buNone/>
            </a:pPr>
            <a:r>
              <a:rPr lang="ru-RU" sz="2200">
                <a:solidFill>
                  <a:srgbClr val="EAD1DC"/>
                </a:solidFill>
              </a:rPr>
              <a:t>38 Всероссийская конференция по космическим лучам. Москва, 1-5 июля 2024 г.</a:t>
            </a:r>
            <a:endParaRPr sz="2400">
              <a:solidFill>
                <a:srgbClr val="EAD1DC"/>
              </a:solidFill>
            </a:endParaRPr>
          </a:p>
        </p:txBody>
      </p:sp>
      <p:sp>
        <p:nvSpPr>
          <p:cNvPr id="218" name="Google Shape;218;g2e8fd1e7db6_8_1"/>
          <p:cNvSpPr txBox="1"/>
          <p:nvPr/>
        </p:nvSpPr>
        <p:spPr>
          <a:xfrm>
            <a:off x="7511350" y="12350175"/>
            <a:ext cx="2731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600">
                <a:latin typeface="Montserrat"/>
                <a:ea typeface="Montserrat"/>
                <a:cs typeface="Montserrat"/>
                <a:sym typeface="Montserrat"/>
              </a:rPr>
              <a:t>Рис. 1  Схема детектора с отверстием сверху</a:t>
            </a:r>
            <a:endParaRPr sz="1600">
              <a:latin typeface="Montserrat"/>
              <a:ea typeface="Montserrat"/>
              <a:cs typeface="Montserrat"/>
              <a:sym typeface="Montserrat"/>
            </a:endParaRPr>
          </a:p>
        </p:txBody>
      </p:sp>
      <p:sp>
        <p:nvSpPr>
          <p:cNvPr id="219" name="Google Shape;219;g2e8fd1e7db6_8_1"/>
          <p:cNvSpPr txBox="1"/>
          <p:nvPr/>
        </p:nvSpPr>
        <p:spPr>
          <a:xfrm>
            <a:off x="5205250" y="14941300"/>
            <a:ext cx="2682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600">
                <a:latin typeface="Montserrat"/>
                <a:ea typeface="Montserrat"/>
                <a:cs typeface="Montserrat"/>
                <a:sym typeface="Montserrat"/>
              </a:rPr>
              <a:t>Рис. 2а Вычисление центра изображения</a:t>
            </a:r>
            <a:endParaRPr sz="1600">
              <a:latin typeface="Montserrat"/>
              <a:ea typeface="Montserrat"/>
              <a:cs typeface="Montserrat"/>
              <a:sym typeface="Montserrat"/>
            </a:endParaRPr>
          </a:p>
        </p:txBody>
      </p:sp>
      <p:sp>
        <p:nvSpPr>
          <p:cNvPr id="220" name="Google Shape;220;g2e8fd1e7db6_8_1"/>
          <p:cNvSpPr txBox="1"/>
          <p:nvPr/>
        </p:nvSpPr>
        <p:spPr>
          <a:xfrm>
            <a:off x="953150" y="15574300"/>
            <a:ext cx="91962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ru-RU" sz="1800">
                <a:solidFill>
                  <a:schemeClr val="dk1"/>
                </a:solidFill>
                <a:latin typeface="Montserrat"/>
                <a:ea typeface="Montserrat"/>
                <a:cs typeface="Montserrat"/>
                <a:sym typeface="Montserrat"/>
              </a:rPr>
              <a:t>Полная процедура для всех изображений включала в себя фильтрацию шумовых фотонов, определение центра пятна, вычисление координат центра пятна относительно центра изображения в полярных координатах, оценку параметров линейной модели методом</a:t>
            </a:r>
            <a:r>
              <a:rPr lang="ru-RU" sz="1800">
                <a:solidFill>
                  <a:schemeClr val="dk1"/>
                </a:solidFill>
                <a:latin typeface="Montserrat"/>
                <a:ea typeface="Montserrat"/>
                <a:cs typeface="Montserrat"/>
                <a:sym typeface="Montserrat"/>
              </a:rPr>
              <a:t> наименьших квадратов </a:t>
            </a:r>
            <a:r>
              <a:rPr lang="ru-RU" sz="1800">
                <a:solidFill>
                  <a:schemeClr val="dk1"/>
                </a:solidFill>
                <a:latin typeface="Montserrat"/>
                <a:ea typeface="Montserrat"/>
                <a:cs typeface="Montserrat"/>
                <a:sym typeface="Montserrat"/>
              </a:rPr>
              <a:t>по подмножеству данных, расчет предсказаний линейной модели по набору данных, обучение двухслойной полносвязной нейронной сети минимизировать среднюю абсолютную ошибку с истинными значениями. </a:t>
            </a:r>
            <a:endParaRPr sz="1800">
              <a:solidFill>
                <a:schemeClr val="dk1"/>
              </a:solidFill>
              <a:latin typeface="Montserrat"/>
              <a:ea typeface="Montserrat"/>
              <a:cs typeface="Montserrat"/>
              <a:sym typeface="Montserrat"/>
            </a:endParaRPr>
          </a:p>
        </p:txBody>
      </p:sp>
      <p:sp>
        <p:nvSpPr>
          <p:cNvPr id="221" name="Google Shape;221;g2e8fd1e7db6_8_1"/>
          <p:cNvSpPr txBox="1"/>
          <p:nvPr/>
        </p:nvSpPr>
        <p:spPr>
          <a:xfrm>
            <a:off x="933850" y="13318950"/>
            <a:ext cx="4343400" cy="21240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chemeClr val="dk1"/>
              </a:buClr>
              <a:buSzPts val="1800"/>
              <a:buFont typeface="Montserrat"/>
              <a:buAutoNum type="arabicPeriod"/>
            </a:pPr>
            <a:r>
              <a:rPr lang="ru-RU" sz="1800">
                <a:solidFill>
                  <a:schemeClr val="dk1"/>
                </a:solidFill>
                <a:latin typeface="Montserrat"/>
                <a:ea typeface="Montserrat"/>
                <a:cs typeface="Montserrat"/>
                <a:sym typeface="Montserrat"/>
              </a:rPr>
              <a:t>определение</a:t>
            </a:r>
            <a:r>
              <a:rPr lang="ru-RU" sz="1800">
                <a:solidFill>
                  <a:schemeClr val="dk1"/>
                </a:solidFill>
                <a:latin typeface="Montserrat"/>
                <a:ea typeface="Montserrat"/>
                <a:cs typeface="Montserrat"/>
                <a:sym typeface="Montserrat"/>
              </a:rPr>
              <a:t> взвешенного на яркость </a:t>
            </a:r>
            <a:r>
              <a:rPr lang="ru-RU" sz="1800">
                <a:solidFill>
                  <a:schemeClr val="dk1"/>
                </a:solidFill>
                <a:latin typeface="Montserrat"/>
                <a:ea typeface="Montserrat"/>
                <a:cs typeface="Montserrat"/>
                <a:sym typeface="Montserrat"/>
              </a:rPr>
              <a:t>центра изображения, восстановление направления методом линейной регрессии </a:t>
            </a:r>
            <a:r>
              <a:rPr lang="ru-RU" sz="1800">
                <a:solidFill>
                  <a:schemeClr val="dk1"/>
                </a:solidFill>
                <a:latin typeface="Montserrat"/>
                <a:ea typeface="Montserrat"/>
                <a:cs typeface="Montserrat"/>
                <a:sym typeface="Montserrat"/>
              </a:rPr>
              <a:t>(рис. 2a)</a:t>
            </a:r>
            <a:r>
              <a:rPr lang="ru-RU"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p>
            <a:pPr indent="-342900" lvl="0" marL="457200" rtl="0" algn="just">
              <a:spcBef>
                <a:spcPts val="0"/>
              </a:spcBef>
              <a:spcAft>
                <a:spcPts val="0"/>
              </a:spcAft>
              <a:buClr>
                <a:schemeClr val="dk1"/>
              </a:buClr>
              <a:buSzPts val="1800"/>
              <a:buFont typeface="Montserrat"/>
              <a:buAutoNum type="arabicPeriod"/>
            </a:pPr>
            <a:r>
              <a:rPr lang="ru-RU" sz="1800">
                <a:solidFill>
                  <a:schemeClr val="dk1"/>
                </a:solidFill>
                <a:latin typeface="Montserrat"/>
                <a:ea typeface="Montserrat"/>
                <a:cs typeface="Montserrat"/>
                <a:sym typeface="Montserrat"/>
              </a:rPr>
              <a:t>уточнение результатов п.1 нейронной сетью </a:t>
            </a:r>
            <a:r>
              <a:rPr lang="ru-RU" sz="1800">
                <a:solidFill>
                  <a:schemeClr val="dk1"/>
                </a:solidFill>
                <a:latin typeface="Montserrat"/>
                <a:ea typeface="Montserrat"/>
                <a:cs typeface="Montserrat"/>
                <a:sym typeface="Montserrat"/>
              </a:rPr>
              <a:t>(рис. 2b)</a:t>
            </a:r>
            <a:r>
              <a:rPr lang="ru-RU" sz="1800">
                <a:solidFill>
                  <a:schemeClr val="dk1"/>
                </a:solidFill>
                <a:latin typeface="Montserrat"/>
                <a:ea typeface="Montserrat"/>
                <a:cs typeface="Montserrat"/>
                <a:sym typeface="Montserrat"/>
              </a:rPr>
              <a:t>. </a:t>
            </a:r>
            <a:endParaRPr/>
          </a:p>
        </p:txBody>
      </p:sp>
      <p:sp>
        <p:nvSpPr>
          <p:cNvPr id="222" name="Google Shape;222;g2e8fd1e7db6_8_1"/>
          <p:cNvSpPr txBox="1"/>
          <p:nvPr/>
        </p:nvSpPr>
        <p:spPr>
          <a:xfrm>
            <a:off x="7736450" y="14941300"/>
            <a:ext cx="2412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600">
                <a:latin typeface="Montserrat"/>
                <a:ea typeface="Montserrat"/>
                <a:cs typeface="Montserrat"/>
                <a:sym typeface="Montserrat"/>
              </a:rPr>
              <a:t>Рис. 2b Архитектура нейронной сети</a:t>
            </a:r>
            <a:endParaRPr sz="1600">
              <a:latin typeface="Montserrat"/>
              <a:ea typeface="Montserrat"/>
              <a:cs typeface="Montserrat"/>
              <a:sym typeface="Montserrat"/>
            </a:endParaRPr>
          </a:p>
        </p:txBody>
      </p:sp>
      <p:pic>
        <p:nvPicPr>
          <p:cNvPr id="223" name="Google Shape;223;g2e8fd1e7db6_8_1" title="[89,89,89,&quot;https://www.codecogs.com/eqnedit.php?latex=%20cos%20%20%5COmega%20%3D%20sin%20%5Cdelta_0%5Ccdot%20sin%20%5Cdelta_1%20%5Ccdot%20cos%20(%5Cphi_0%20-%20%5Cphi_1)%20%2B%20cos%20%5Cdelta_0%5Ccdot%20cos%20%5Cdelta_1%20#0&quot;]"/>
          <p:cNvPicPr preferRelativeResize="0"/>
          <p:nvPr/>
        </p:nvPicPr>
        <p:blipFill>
          <a:blip r:embed="rId9">
            <a:alphaModFix/>
          </a:blip>
          <a:stretch>
            <a:fillRect/>
          </a:stretch>
        </p:blipFill>
        <p:spPr>
          <a:xfrm>
            <a:off x="1049526" y="26585188"/>
            <a:ext cx="5813578" cy="281958"/>
          </a:xfrm>
          <a:prstGeom prst="rect">
            <a:avLst/>
          </a:prstGeom>
          <a:noFill/>
          <a:ln>
            <a:noFill/>
          </a:ln>
        </p:spPr>
      </p:pic>
      <p:pic>
        <p:nvPicPr>
          <p:cNvPr id="224" name="Google Shape;224;g2e8fd1e7db6_8_1" title="[89,89,89,&quot;https://www.codecogs.com/eqnedit.php?latex=%5Cdelta_i%20%3D%20arcsin%20%5Cleft(%20%7B%5Csqrt%20%7Bx_i%5E2%2By_i%5E2%7D%5Cover%20%5Csqrt%20%7Bx_i%5E2%2By_i%5E2%20%2Bf%5E2%7D%7D%20%5Cright)%20%20#0&quot;]"/>
          <p:cNvPicPr preferRelativeResize="0"/>
          <p:nvPr/>
        </p:nvPicPr>
        <p:blipFill>
          <a:blip r:embed="rId10">
            <a:alphaModFix/>
          </a:blip>
          <a:stretch>
            <a:fillRect/>
          </a:stretch>
        </p:blipFill>
        <p:spPr>
          <a:xfrm>
            <a:off x="1065275" y="27053000"/>
            <a:ext cx="3655451" cy="859200"/>
          </a:xfrm>
          <a:prstGeom prst="rect">
            <a:avLst/>
          </a:prstGeom>
          <a:noFill/>
          <a:ln>
            <a:noFill/>
          </a:ln>
        </p:spPr>
      </p:pic>
      <p:pic>
        <p:nvPicPr>
          <p:cNvPr id="225" name="Google Shape;225;g2e8fd1e7db6_8_1" title="[89,89,89,&quot;https://www.codecogs.com/eqnedit.php?latex=%5Cphi_i%20%3D%20arccos%20%5Cleft(%7B%20x_i%20%5Cover%20%5Csqrt%20%7Bx_i%5E2%2By_i%5E2%7D%7D%20%5Cright)%20#0&quot;]"/>
          <p:cNvPicPr preferRelativeResize="0"/>
          <p:nvPr/>
        </p:nvPicPr>
        <p:blipFill>
          <a:blip r:embed="rId11">
            <a:alphaModFix/>
          </a:blip>
          <a:stretch>
            <a:fillRect/>
          </a:stretch>
        </p:blipFill>
        <p:spPr>
          <a:xfrm>
            <a:off x="5004188" y="27095751"/>
            <a:ext cx="3057105" cy="859200"/>
          </a:xfrm>
          <a:prstGeom prst="rect">
            <a:avLst/>
          </a:prstGeom>
          <a:noFill/>
          <a:ln>
            <a:noFill/>
          </a:ln>
        </p:spPr>
      </p:pic>
      <p:sp>
        <p:nvSpPr>
          <p:cNvPr id="226" name="Google Shape;226;g2e8fd1e7db6_8_1"/>
          <p:cNvSpPr txBox="1"/>
          <p:nvPr/>
        </p:nvSpPr>
        <p:spPr>
          <a:xfrm>
            <a:off x="8231250" y="27293375"/>
            <a:ext cx="1620300" cy="1200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ru-RU" sz="1800">
                <a:solidFill>
                  <a:schemeClr val="dk1"/>
                </a:solidFill>
                <a:latin typeface="Montserrat"/>
                <a:ea typeface="Montserrat"/>
                <a:cs typeface="Montserrat"/>
                <a:sym typeface="Montserrat"/>
              </a:rPr>
              <a:t>  </a:t>
            </a:r>
            <a:r>
              <a:rPr i="1" lang="ru-RU" sz="1800">
                <a:solidFill>
                  <a:schemeClr val="dk1"/>
                </a:solidFill>
                <a:latin typeface="Times New Roman"/>
                <a:ea typeface="Times New Roman"/>
                <a:cs typeface="Times New Roman"/>
                <a:sym typeface="Times New Roman"/>
              </a:rPr>
              <a:t>= 11.284 </a:t>
            </a:r>
            <a:r>
              <a:rPr i="1" lang="ru-RU" sz="1800">
                <a:solidFill>
                  <a:schemeClr val="dk1"/>
                </a:solidFill>
                <a:latin typeface="Times New Roman"/>
                <a:ea typeface="Times New Roman"/>
                <a:cs typeface="Times New Roman"/>
                <a:sym typeface="Times New Roman"/>
              </a:rPr>
              <a:t>см</a:t>
            </a:r>
            <a:r>
              <a:rPr lang="ru-RU" sz="1800">
                <a:solidFill>
                  <a:schemeClr val="dk1"/>
                </a:solidFill>
                <a:latin typeface="Montserrat"/>
                <a:ea typeface="Montserrat"/>
                <a:cs typeface="Montserrat"/>
                <a:sym typeface="Montserrat"/>
              </a:rPr>
              <a:t> – </a:t>
            </a:r>
            <a:r>
              <a:rPr lang="ru-RU" sz="1600">
                <a:solidFill>
                  <a:schemeClr val="dk1"/>
                </a:solidFill>
                <a:latin typeface="Montserrat"/>
                <a:ea typeface="Montserrat"/>
                <a:cs typeface="Montserrat"/>
                <a:sym typeface="Montserrat"/>
              </a:rPr>
              <a:t>фокусное расстояние линзы. </a:t>
            </a:r>
            <a:endParaRPr sz="1600"/>
          </a:p>
        </p:txBody>
      </p:sp>
      <p:pic>
        <p:nvPicPr>
          <p:cNvPr id="227" name="Google Shape;227;g2e8fd1e7db6_8_1" title="[0,0,0,&quot;https://www.codecogs.com/eqnedit.php?latex=%20f#0&quot;]"/>
          <p:cNvPicPr preferRelativeResize="0"/>
          <p:nvPr/>
        </p:nvPicPr>
        <p:blipFill>
          <a:blip r:embed="rId12">
            <a:alphaModFix/>
          </a:blip>
          <a:stretch>
            <a:fillRect/>
          </a:stretch>
        </p:blipFill>
        <p:spPr>
          <a:xfrm>
            <a:off x="8293326" y="27378975"/>
            <a:ext cx="156600" cy="281950"/>
          </a:xfrm>
          <a:prstGeom prst="rect">
            <a:avLst/>
          </a:prstGeom>
          <a:noFill/>
          <a:ln>
            <a:noFill/>
          </a:ln>
        </p:spPr>
      </p:pic>
      <p:sp>
        <p:nvSpPr>
          <p:cNvPr id="228" name="Google Shape;228;g2e8fd1e7db6_8_1"/>
          <p:cNvSpPr txBox="1"/>
          <p:nvPr/>
        </p:nvSpPr>
        <p:spPr>
          <a:xfrm>
            <a:off x="6809825" y="26495325"/>
            <a:ext cx="26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solidFill>
                  <a:schemeClr val="dk1"/>
                </a:solidFill>
                <a:latin typeface="Montserrat"/>
                <a:ea typeface="Montserrat"/>
                <a:cs typeface="Montserrat"/>
                <a:sym typeface="Montserrat"/>
              </a:rPr>
              <a:t>,</a:t>
            </a:r>
            <a:endParaRPr/>
          </a:p>
        </p:txBody>
      </p:sp>
      <p:sp>
        <p:nvSpPr>
          <p:cNvPr id="229" name="Google Shape;229;g2e8fd1e7db6_8_1"/>
          <p:cNvSpPr txBox="1"/>
          <p:nvPr/>
        </p:nvSpPr>
        <p:spPr>
          <a:xfrm>
            <a:off x="4719100" y="27337288"/>
            <a:ext cx="26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solidFill>
                  <a:schemeClr val="dk1"/>
                </a:solidFill>
                <a:latin typeface="Montserrat"/>
                <a:ea typeface="Montserrat"/>
                <a:cs typeface="Montserrat"/>
                <a:sym typeface="Montserrat"/>
              </a:rPr>
              <a:t>,</a:t>
            </a:r>
            <a:endParaRPr/>
          </a:p>
        </p:txBody>
      </p:sp>
      <p:sp>
        <p:nvSpPr>
          <p:cNvPr id="230" name="Google Shape;230;g2e8fd1e7db6_8_1"/>
          <p:cNvSpPr txBox="1"/>
          <p:nvPr/>
        </p:nvSpPr>
        <p:spPr>
          <a:xfrm>
            <a:off x="8041250" y="27270725"/>
            <a:ext cx="26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solidFill>
                  <a:schemeClr val="dk1"/>
                </a:solidFill>
                <a:latin typeface="Montserrat"/>
                <a:ea typeface="Montserrat"/>
                <a:cs typeface="Montserrat"/>
                <a:sym typeface="Montserrat"/>
              </a:rPr>
              <a:t>,</a:t>
            </a:r>
            <a:endParaRPr/>
          </a:p>
        </p:txBody>
      </p:sp>
      <p:sp>
        <p:nvSpPr>
          <p:cNvPr id="231" name="Google Shape;231;g2e8fd1e7db6_8_1"/>
          <p:cNvSpPr txBox="1"/>
          <p:nvPr/>
        </p:nvSpPr>
        <p:spPr>
          <a:xfrm>
            <a:off x="6878850" y="25915500"/>
            <a:ext cx="33222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600">
                <a:latin typeface="Montserrat"/>
                <a:ea typeface="Montserrat"/>
                <a:cs typeface="Montserrat"/>
                <a:sym typeface="Montserrat"/>
              </a:rPr>
              <a:t>Рис. 3 Р</a:t>
            </a:r>
            <a:r>
              <a:rPr lang="ru-RU" sz="1600">
                <a:latin typeface="Montserrat"/>
                <a:ea typeface="Montserrat"/>
                <a:cs typeface="Montserrat"/>
                <a:sym typeface="Montserrat"/>
              </a:rPr>
              <a:t>асположение истинного и рассчитанного направлений ливня</a:t>
            </a:r>
            <a:endParaRPr sz="1600">
              <a:latin typeface="Montserrat"/>
              <a:ea typeface="Montserrat"/>
              <a:cs typeface="Montserrat"/>
              <a:sym typeface="Montserrat"/>
            </a:endParaRPr>
          </a:p>
        </p:txBody>
      </p:sp>
      <p:sp>
        <p:nvSpPr>
          <p:cNvPr id="232" name="Google Shape;232;g2e8fd1e7db6_8_1"/>
          <p:cNvSpPr txBox="1"/>
          <p:nvPr/>
        </p:nvSpPr>
        <p:spPr>
          <a:xfrm>
            <a:off x="939550" y="28347250"/>
            <a:ext cx="921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800">
                <a:solidFill>
                  <a:schemeClr val="dk1"/>
                </a:solidFill>
                <a:latin typeface="Montserrat"/>
                <a:ea typeface="Montserrat"/>
                <a:cs typeface="Montserrat"/>
                <a:sym typeface="Montserrat"/>
              </a:rPr>
              <a:t>Ошибки оценки</a:t>
            </a:r>
            <a:r>
              <a:rPr lang="ru-RU" sz="1800">
                <a:solidFill>
                  <a:schemeClr val="dk1"/>
                </a:solidFill>
                <a:latin typeface="Montserrat"/>
                <a:ea typeface="Montserrat"/>
                <a:cs typeface="Montserrat"/>
                <a:sym typeface="Montserrat"/>
              </a:rPr>
              <a:t> без сдвига  отображены на рис. 4a, со сдвигом на рис. 4b.</a:t>
            </a:r>
            <a:endParaRPr/>
          </a:p>
        </p:txBody>
      </p:sp>
      <p:cxnSp>
        <p:nvCxnSpPr>
          <p:cNvPr id="233" name="Google Shape;233;g2e8fd1e7db6_8_1"/>
          <p:cNvCxnSpPr/>
          <p:nvPr/>
        </p:nvCxnSpPr>
        <p:spPr>
          <a:xfrm flipH="1" rot="10800000">
            <a:off x="-33325" y="29019250"/>
            <a:ext cx="21450000" cy="20100"/>
          </a:xfrm>
          <a:prstGeom prst="straightConnector1">
            <a:avLst/>
          </a:prstGeom>
          <a:noFill/>
          <a:ln cap="flat" cmpd="sng" w="254150">
            <a:solidFill>
              <a:srgbClr val="EAD1DC"/>
            </a:solidFill>
            <a:prstDash val="solid"/>
            <a:round/>
            <a:headEnd len="sm" w="sm" type="none"/>
            <a:tailEnd len="sm" w="sm" type="none"/>
          </a:ln>
        </p:spPr>
      </p:cxnSp>
      <p:sp>
        <p:nvSpPr>
          <p:cNvPr id="234" name="Google Shape;234;g2e8fd1e7db6_8_1"/>
          <p:cNvSpPr txBox="1"/>
          <p:nvPr/>
        </p:nvSpPr>
        <p:spPr>
          <a:xfrm>
            <a:off x="11388525" y="13562625"/>
            <a:ext cx="4343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600">
                <a:latin typeface="Montserrat"/>
                <a:ea typeface="Montserrat"/>
                <a:cs typeface="Montserrat"/>
                <a:sym typeface="Montserrat"/>
              </a:rPr>
              <a:t>Рис. 4a Ошибки оценки направления до сдвига</a:t>
            </a:r>
            <a:endParaRPr sz="1600">
              <a:latin typeface="Montserrat"/>
              <a:ea typeface="Montserrat"/>
              <a:cs typeface="Montserrat"/>
              <a:sym typeface="Montserrat"/>
            </a:endParaRPr>
          </a:p>
        </p:txBody>
      </p:sp>
      <p:sp>
        <p:nvSpPr>
          <p:cNvPr id="235" name="Google Shape;235;g2e8fd1e7db6_8_1"/>
          <p:cNvSpPr txBox="1"/>
          <p:nvPr/>
        </p:nvSpPr>
        <p:spPr>
          <a:xfrm>
            <a:off x="16040600" y="13562625"/>
            <a:ext cx="4343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600">
                <a:latin typeface="Montserrat"/>
                <a:ea typeface="Montserrat"/>
                <a:cs typeface="Montserrat"/>
                <a:sym typeface="Montserrat"/>
              </a:rPr>
              <a:t>Рис. 4b Ошибки оценки направления после сдвига</a:t>
            </a:r>
            <a:endParaRPr sz="1600">
              <a:latin typeface="Montserrat"/>
              <a:ea typeface="Montserrat"/>
              <a:cs typeface="Montserrat"/>
              <a:sym typeface="Montserrat"/>
            </a:endParaRPr>
          </a:p>
        </p:txBody>
      </p:sp>
      <p:sp>
        <p:nvSpPr>
          <p:cNvPr id="236" name="Google Shape;236;g2e8fd1e7db6_8_1"/>
          <p:cNvSpPr txBox="1"/>
          <p:nvPr/>
        </p:nvSpPr>
        <p:spPr>
          <a:xfrm>
            <a:off x="15952925" y="21667475"/>
            <a:ext cx="4431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600">
                <a:latin typeface="Montserrat"/>
                <a:ea typeface="Montserrat"/>
                <a:cs typeface="Montserrat"/>
                <a:sym typeface="Montserrat"/>
              </a:rPr>
              <a:t>Рис. 7 Ошибки восстановления направления для отверстия в зеркале</a:t>
            </a:r>
            <a:endParaRPr sz="1600">
              <a:latin typeface="Montserrat"/>
              <a:ea typeface="Montserrat"/>
              <a:cs typeface="Montserrat"/>
              <a:sym typeface="Montserrat"/>
            </a:endParaRPr>
          </a:p>
        </p:txBody>
      </p:sp>
      <p:sp>
        <p:nvSpPr>
          <p:cNvPr id="237" name="Google Shape;237;g2e8fd1e7db6_8_1"/>
          <p:cNvSpPr txBox="1"/>
          <p:nvPr/>
        </p:nvSpPr>
        <p:spPr>
          <a:xfrm>
            <a:off x="11361250" y="18112838"/>
            <a:ext cx="4208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600">
                <a:latin typeface="Montserrat"/>
                <a:ea typeface="Montserrat"/>
                <a:cs typeface="Montserrat"/>
                <a:sym typeface="Montserrat"/>
              </a:rPr>
              <a:t>Рис. 5 Опорные точки</a:t>
            </a:r>
            <a:endParaRPr sz="1600">
              <a:latin typeface="Montserrat"/>
              <a:ea typeface="Montserrat"/>
              <a:cs typeface="Montserrat"/>
              <a:sym typeface="Montserrat"/>
            </a:endParaRPr>
          </a:p>
        </p:txBody>
      </p:sp>
      <p:sp>
        <p:nvSpPr>
          <p:cNvPr id="238" name="Google Shape;238;g2e8fd1e7db6_8_1"/>
          <p:cNvSpPr txBox="1"/>
          <p:nvPr/>
        </p:nvSpPr>
        <p:spPr>
          <a:xfrm>
            <a:off x="15970225" y="18098538"/>
            <a:ext cx="4208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600">
                <a:latin typeface="Montserrat"/>
                <a:ea typeface="Montserrat"/>
                <a:cs typeface="Montserrat"/>
                <a:sym typeface="Montserrat"/>
              </a:rPr>
              <a:t>Рис. 6 Ориентация пятна</a:t>
            </a:r>
            <a:endParaRPr sz="1600">
              <a:latin typeface="Montserrat"/>
              <a:ea typeface="Montserrat"/>
              <a:cs typeface="Montserrat"/>
              <a:sym typeface="Montserrat"/>
            </a:endParaRPr>
          </a:p>
        </p:txBody>
      </p:sp>
      <p:pic>
        <p:nvPicPr>
          <p:cNvPr id="239" name="Google Shape;239;g2e8fd1e7db6_8_1"/>
          <p:cNvPicPr preferRelativeResize="0"/>
          <p:nvPr/>
        </p:nvPicPr>
        <p:blipFill>
          <a:blip r:embed="rId13">
            <a:alphaModFix/>
          </a:blip>
          <a:stretch>
            <a:fillRect/>
          </a:stretch>
        </p:blipFill>
        <p:spPr>
          <a:xfrm>
            <a:off x="6705300" y="22994100"/>
            <a:ext cx="3919500" cy="3297900"/>
          </a:xfrm>
          <a:prstGeom prst="rect">
            <a:avLst/>
          </a:prstGeom>
          <a:noFill/>
          <a:ln>
            <a:noFill/>
          </a:ln>
        </p:spPr>
      </p:pic>
      <p:pic>
        <p:nvPicPr>
          <p:cNvPr id="240" name="Google Shape;240;g2e8fd1e7db6_8_1"/>
          <p:cNvPicPr preferRelativeResize="0"/>
          <p:nvPr/>
        </p:nvPicPr>
        <p:blipFill>
          <a:blip r:embed="rId14">
            <a:alphaModFix/>
          </a:blip>
          <a:stretch>
            <a:fillRect/>
          </a:stretch>
        </p:blipFill>
        <p:spPr>
          <a:xfrm>
            <a:off x="7910940" y="13010875"/>
            <a:ext cx="2132159" cy="1950550"/>
          </a:xfrm>
          <a:prstGeom prst="rect">
            <a:avLst/>
          </a:prstGeom>
          <a:noFill/>
          <a:ln>
            <a:noFill/>
          </a:ln>
        </p:spPr>
      </p:pic>
      <p:pic>
        <p:nvPicPr>
          <p:cNvPr id="241" name="Google Shape;241;g2e8fd1e7db6_8_1"/>
          <p:cNvPicPr preferRelativeResize="0"/>
          <p:nvPr/>
        </p:nvPicPr>
        <p:blipFill>
          <a:blip r:embed="rId15">
            <a:alphaModFix/>
          </a:blip>
          <a:stretch>
            <a:fillRect/>
          </a:stretch>
        </p:blipFill>
        <p:spPr>
          <a:xfrm>
            <a:off x="11204075" y="10535884"/>
            <a:ext cx="4431000" cy="2999066"/>
          </a:xfrm>
          <a:prstGeom prst="rect">
            <a:avLst/>
          </a:prstGeom>
          <a:noFill/>
          <a:ln>
            <a:noFill/>
          </a:ln>
        </p:spPr>
      </p:pic>
      <p:pic>
        <p:nvPicPr>
          <p:cNvPr id="242" name="Google Shape;242;g2e8fd1e7db6_8_1"/>
          <p:cNvPicPr preferRelativeResize="0"/>
          <p:nvPr/>
        </p:nvPicPr>
        <p:blipFill>
          <a:blip r:embed="rId16">
            <a:alphaModFix/>
          </a:blip>
          <a:stretch>
            <a:fillRect/>
          </a:stretch>
        </p:blipFill>
        <p:spPr>
          <a:xfrm>
            <a:off x="15881900" y="10513700"/>
            <a:ext cx="4431000" cy="3031700"/>
          </a:xfrm>
          <a:prstGeom prst="rect">
            <a:avLst/>
          </a:prstGeom>
          <a:noFill/>
          <a:ln>
            <a:noFill/>
          </a:ln>
        </p:spPr>
      </p:pic>
      <p:pic>
        <p:nvPicPr>
          <p:cNvPr id="243" name="Google Shape;243;g2e8fd1e7db6_8_1"/>
          <p:cNvPicPr preferRelativeResize="0"/>
          <p:nvPr/>
        </p:nvPicPr>
        <p:blipFill>
          <a:blip r:embed="rId17">
            <a:alphaModFix/>
          </a:blip>
          <a:stretch>
            <a:fillRect/>
          </a:stretch>
        </p:blipFill>
        <p:spPr>
          <a:xfrm>
            <a:off x="18476550" y="628650"/>
            <a:ext cx="2365875" cy="2365875"/>
          </a:xfrm>
          <a:prstGeom prst="rect">
            <a:avLst/>
          </a:prstGeom>
          <a:noFill/>
          <a:ln>
            <a:noFill/>
          </a:ln>
        </p:spPr>
      </p:pic>
      <p:pic>
        <p:nvPicPr>
          <p:cNvPr id="244" name="Google Shape;244;g2e8fd1e7db6_8_1"/>
          <p:cNvPicPr preferRelativeResize="0"/>
          <p:nvPr/>
        </p:nvPicPr>
        <p:blipFill rotWithShape="1">
          <a:blip r:embed="rId18">
            <a:alphaModFix/>
          </a:blip>
          <a:srcRect b="0" l="0" r="0" t="0"/>
          <a:stretch/>
        </p:blipFill>
        <p:spPr>
          <a:xfrm>
            <a:off x="550525" y="463790"/>
            <a:ext cx="2880000" cy="20361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8" name="Shape 248"/>
        <p:cNvGrpSpPr/>
        <p:nvPr/>
      </p:nvGrpSpPr>
      <p:grpSpPr>
        <a:xfrm>
          <a:off x="0" y="0"/>
          <a:ext cx="0" cy="0"/>
          <a:chOff x="0" y="0"/>
          <a:chExt cx="0" cy="0"/>
        </a:xfrm>
      </p:grpSpPr>
      <p:pic>
        <p:nvPicPr>
          <p:cNvPr id="249" name="Google Shape;249;g2e8fd1e7db6_17_6"/>
          <p:cNvPicPr preferRelativeResize="0"/>
          <p:nvPr/>
        </p:nvPicPr>
        <p:blipFill>
          <a:blip r:embed="rId3">
            <a:alphaModFix/>
          </a:blip>
          <a:stretch>
            <a:fillRect/>
          </a:stretch>
        </p:blipFill>
        <p:spPr>
          <a:xfrm>
            <a:off x="-54087" y="-52787"/>
            <a:ext cx="21437723" cy="30380774"/>
          </a:xfrm>
          <a:prstGeom prst="rect">
            <a:avLst/>
          </a:prstGeom>
          <a:noFill/>
          <a:ln>
            <a:noFill/>
          </a:ln>
        </p:spPr>
      </p:pic>
      <p:sp>
        <p:nvSpPr>
          <p:cNvPr id="250" name="Google Shape;250;g2e8fd1e7db6_17_6"/>
          <p:cNvSpPr/>
          <p:nvPr/>
        </p:nvSpPr>
        <p:spPr>
          <a:xfrm>
            <a:off x="-12175" y="29058875"/>
            <a:ext cx="21437700" cy="859200"/>
          </a:xfrm>
          <a:prstGeom prst="rect">
            <a:avLst/>
          </a:prstGeom>
          <a:solidFill>
            <a:srgbClr val="2350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 name="Google Shape;251;g2e8fd1e7db6_17_6"/>
          <p:cNvCxnSpPr/>
          <p:nvPr/>
        </p:nvCxnSpPr>
        <p:spPr>
          <a:xfrm flipH="1" rot="10800000">
            <a:off x="-34300" y="29051375"/>
            <a:ext cx="21441900" cy="7500"/>
          </a:xfrm>
          <a:prstGeom prst="straightConnector1">
            <a:avLst/>
          </a:prstGeom>
          <a:noFill/>
          <a:ln cap="flat" cmpd="sng" w="254150">
            <a:solidFill>
              <a:srgbClr val="EAD1DC"/>
            </a:solidFill>
            <a:prstDash val="solid"/>
            <a:round/>
            <a:headEnd len="sm" w="sm" type="none"/>
            <a:tailEnd len="sm" w="sm" type="none"/>
          </a:ln>
        </p:spPr>
      </p:cxnSp>
      <p:sp>
        <p:nvSpPr>
          <p:cNvPr id="252" name="Google Shape;252;g2e8fd1e7db6_17_6"/>
          <p:cNvSpPr/>
          <p:nvPr/>
        </p:nvSpPr>
        <p:spPr>
          <a:xfrm>
            <a:off x="3166100" y="540000"/>
            <a:ext cx="15456600" cy="1516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35078"/>
              </a:buClr>
              <a:buSzPts val="4400"/>
              <a:buFont typeface="Libre Baskerville"/>
              <a:buNone/>
            </a:pPr>
            <a:r>
              <a:rPr b="1" lang="ru-RU" sz="3600">
                <a:solidFill>
                  <a:srgbClr val="235078"/>
                </a:solidFill>
              </a:rPr>
              <a:t>ОЦЕНКА НАПРАВЛЕНИЯ ПРИХОДА ШАЛ ПО ХАРАКТЕРИСТИКАМ ОТРАЖЕННОГО ОТ СНЕГА ЧЕРЕНКОВСКОГО СВЕТА </a:t>
            </a:r>
            <a:br>
              <a:rPr b="1" lang="ru-RU" sz="3600">
                <a:solidFill>
                  <a:srgbClr val="235078"/>
                </a:solidFill>
              </a:rPr>
            </a:br>
            <a:r>
              <a:rPr b="1" lang="ru-RU" sz="3600">
                <a:solidFill>
                  <a:srgbClr val="235078"/>
                </a:solidFill>
              </a:rPr>
              <a:t>В ЭКСПЕРИМЕНТЕ СФЕРА</a:t>
            </a:r>
            <a:endParaRPr b="1" i="0" sz="3600" u="none" cap="none" strike="noStrike"/>
          </a:p>
        </p:txBody>
      </p:sp>
      <p:sp>
        <p:nvSpPr>
          <p:cNvPr id="253" name="Google Shape;253;g2e8fd1e7db6_17_6"/>
          <p:cNvSpPr/>
          <p:nvPr/>
        </p:nvSpPr>
        <p:spPr>
          <a:xfrm>
            <a:off x="327650" y="2343025"/>
            <a:ext cx="18434700" cy="22071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Clr>
                <a:srgbClr val="235078"/>
              </a:buClr>
              <a:buSzPts val="1800"/>
              <a:buFont typeface="Montserrat"/>
              <a:buNone/>
            </a:pPr>
            <a:r>
              <a:rPr lang="ru-RU" sz="1800" u="sng">
                <a:solidFill>
                  <a:srgbClr val="235078"/>
                </a:solidFill>
                <a:latin typeface="Montserrat Medium"/>
                <a:ea typeface="Montserrat Medium"/>
                <a:cs typeface="Montserrat Medium"/>
                <a:sym typeface="Montserrat Medium"/>
              </a:rPr>
              <a:t>К. Азра</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a:t>
            </a:r>
            <a:br>
              <a:rPr lang="ru-RU" sz="1800">
                <a:solidFill>
                  <a:srgbClr val="235078"/>
                </a:solidFill>
                <a:latin typeface="Montserrat Medium"/>
                <a:ea typeface="Montserrat Medium"/>
                <a:cs typeface="Montserrat Medium"/>
                <a:sym typeface="Montserrat Medium"/>
              </a:rPr>
            </a:br>
            <a:r>
              <a:rPr lang="ru-RU" sz="1800">
                <a:solidFill>
                  <a:srgbClr val="235078"/>
                </a:solidFill>
                <a:latin typeface="Montserrat Medium"/>
                <a:ea typeface="Montserrat Medium"/>
                <a:cs typeface="Montserrat Medium"/>
                <a:sym typeface="Montserrat Medium"/>
              </a:rPr>
              <a:t>Е. Бонвеч</a:t>
            </a:r>
            <a:r>
              <a:rPr baseline="30000" lang="ru-RU" sz="1800">
                <a:solidFill>
                  <a:srgbClr val="235078"/>
                </a:solidFill>
                <a:latin typeface="Montserrat Medium"/>
                <a:ea typeface="Montserrat Medium"/>
                <a:cs typeface="Montserrat Medium"/>
                <a:sym typeface="Montserrat Medium"/>
              </a:rPr>
              <a:t>1</a:t>
            </a:r>
            <a:r>
              <a:rPr lang="ru-RU" sz="1800">
                <a:solidFill>
                  <a:srgbClr val="235078"/>
                </a:solidFill>
                <a:latin typeface="Montserrat Medium"/>
                <a:ea typeface="Montserrat Medium"/>
                <a:cs typeface="Montserrat Medium"/>
                <a:sym typeface="Montserrat Medium"/>
              </a:rPr>
              <a:t>, В. Галкин</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М. Зива</a:t>
            </a:r>
            <a:r>
              <a:rPr baseline="30000" lang="ru-RU" sz="1800">
                <a:solidFill>
                  <a:srgbClr val="235078"/>
                </a:solidFill>
                <a:latin typeface="Montserrat Medium"/>
                <a:ea typeface="Montserrat Medium"/>
                <a:cs typeface="Montserrat Medium"/>
                <a:sym typeface="Montserrat Medium"/>
              </a:rPr>
              <a:t>1,4</a:t>
            </a:r>
            <a:r>
              <a:rPr lang="ru-RU" sz="1800">
                <a:solidFill>
                  <a:srgbClr val="235078"/>
                </a:solidFill>
                <a:latin typeface="Montserrat Medium"/>
                <a:ea typeface="Montserrat Medium"/>
                <a:cs typeface="Montserrat Medium"/>
                <a:sym typeface="Montserrat Medium"/>
              </a:rPr>
              <a:t>, В. Иванов</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Т. Колодкин</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Н. Овчаренко</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Д. Подгрудков</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Т. Роганова</a:t>
            </a:r>
            <a:r>
              <a:rPr baseline="30000" lang="ru-RU" sz="1800">
                <a:solidFill>
                  <a:srgbClr val="235078"/>
                </a:solidFill>
                <a:latin typeface="Montserrat Medium"/>
                <a:ea typeface="Montserrat Medium"/>
                <a:cs typeface="Montserrat Medium"/>
                <a:sym typeface="Montserrat Medium"/>
              </a:rPr>
              <a:t>1</a:t>
            </a:r>
            <a:r>
              <a:rPr lang="ru-RU" sz="1800">
                <a:solidFill>
                  <a:srgbClr val="235078"/>
                </a:solidFill>
                <a:latin typeface="Montserrat Medium"/>
                <a:ea typeface="Montserrat Medium"/>
                <a:cs typeface="Montserrat Medium"/>
                <a:sym typeface="Montserrat Medium"/>
              </a:rPr>
              <a:t>, О. Черкесова</a:t>
            </a:r>
            <a:r>
              <a:rPr baseline="30000" lang="ru-RU" sz="1800">
                <a:solidFill>
                  <a:srgbClr val="235078"/>
                </a:solidFill>
                <a:latin typeface="Montserrat Medium"/>
                <a:ea typeface="Montserrat Medium"/>
                <a:cs typeface="Montserrat Medium"/>
                <a:sym typeface="Montserrat Medium"/>
              </a:rPr>
              <a:t>1,3</a:t>
            </a:r>
            <a:r>
              <a:rPr lang="ru-RU" sz="1800">
                <a:solidFill>
                  <a:srgbClr val="235078"/>
                </a:solidFill>
                <a:latin typeface="Montserrat Medium"/>
                <a:ea typeface="Montserrat Medium"/>
                <a:cs typeface="Montserrat Medium"/>
                <a:sym typeface="Montserrat Medium"/>
              </a:rPr>
              <a:t>, Д. Чернов</a:t>
            </a:r>
            <a:r>
              <a:rPr baseline="30000" lang="ru-RU" sz="1800">
                <a:solidFill>
                  <a:srgbClr val="235078"/>
                </a:solidFill>
                <a:latin typeface="Montserrat Medium"/>
                <a:ea typeface="Montserrat Medium"/>
                <a:cs typeface="Montserrat Medium"/>
                <a:sym typeface="Montserrat Medium"/>
              </a:rPr>
              <a:t>1,2</a:t>
            </a:r>
            <a:r>
              <a:rPr lang="ru-RU" sz="1800">
                <a:solidFill>
                  <a:srgbClr val="235078"/>
                </a:solidFill>
                <a:latin typeface="Montserrat Medium"/>
                <a:ea typeface="Montserrat Medium"/>
                <a:cs typeface="Montserrat Medium"/>
                <a:sym typeface="Montserrat Medium"/>
              </a:rPr>
              <a:t>, Е. Энтина</a:t>
            </a:r>
            <a:r>
              <a:rPr baseline="30000" lang="ru-RU" sz="1800">
                <a:solidFill>
                  <a:srgbClr val="235078"/>
                </a:solidFill>
                <a:latin typeface="Montserrat Medium"/>
                <a:ea typeface="Montserrat Medium"/>
                <a:cs typeface="Montserrat Medium"/>
                <a:sym typeface="Montserrat Medium"/>
              </a:rPr>
              <a:t>1</a:t>
            </a:r>
            <a:endParaRPr sz="1800">
              <a:solidFill>
                <a:srgbClr val="235078"/>
              </a:solidFill>
              <a:latin typeface="Montserrat Medium"/>
              <a:ea typeface="Montserrat Medium"/>
              <a:cs typeface="Montserrat Medium"/>
              <a:sym typeface="Montserrat Medium"/>
            </a:endParaRPr>
          </a:p>
          <a:p>
            <a:pPr indent="0" lvl="0" marL="1620000" marR="0" rtl="0" algn="l">
              <a:lnSpc>
                <a:spcPct val="100000"/>
              </a:lnSpc>
              <a:spcBef>
                <a:spcPts val="400"/>
              </a:spcBef>
              <a:spcAft>
                <a:spcPts val="0"/>
              </a:spcAft>
              <a:buClr>
                <a:srgbClr val="235078"/>
              </a:buClr>
              <a:buSzPts val="1100"/>
              <a:buFont typeface="Montserrat"/>
              <a:buNone/>
            </a:pPr>
            <a:r>
              <a:rPr lang="ru-RU" sz="1600">
                <a:solidFill>
                  <a:srgbClr val="235078"/>
                </a:solidFill>
                <a:latin typeface="Montserrat Medium"/>
                <a:ea typeface="Montserrat Medium"/>
                <a:cs typeface="Montserrat Medium"/>
                <a:sym typeface="Montserrat Medium"/>
              </a:rPr>
              <a:t>1 Научно-исследовательский институт ядерной физики имени Д.В. Скобельцына, Московский государственный университет имени М.В. Ломоносова</a:t>
            </a:r>
            <a:r>
              <a:rPr i="0" lang="ru-RU" sz="1600" u="none" cap="none" strike="noStrike">
                <a:solidFill>
                  <a:srgbClr val="235078"/>
                </a:solidFill>
                <a:latin typeface="Montserrat Medium"/>
                <a:ea typeface="Montserrat Medium"/>
                <a:cs typeface="Montserrat Medium"/>
                <a:sym typeface="Montserrat Medium"/>
              </a:rPr>
              <a:t>;</a:t>
            </a:r>
            <a:endParaRPr i="0" sz="1600" u="none" cap="none" strike="noStrike">
              <a:latin typeface="Montserrat Medium"/>
              <a:ea typeface="Montserrat Medium"/>
              <a:cs typeface="Montserrat Medium"/>
              <a:sym typeface="Montserrat Medium"/>
            </a:endParaRPr>
          </a:p>
          <a:p>
            <a:pPr indent="0" lvl="0" marL="1620000" marR="0" rtl="0" algn="l">
              <a:lnSpc>
                <a:spcPct val="100000"/>
              </a:lnSpc>
              <a:spcBef>
                <a:spcPts val="400"/>
              </a:spcBef>
              <a:spcAft>
                <a:spcPts val="0"/>
              </a:spcAft>
              <a:buClr>
                <a:srgbClr val="235078"/>
              </a:buClr>
              <a:buSzPts val="1100"/>
              <a:buFont typeface="Montserrat"/>
              <a:buNone/>
            </a:pPr>
            <a:r>
              <a:rPr i="0" lang="ru-RU" sz="1600" u="none" cap="none" strike="noStrike">
                <a:solidFill>
                  <a:srgbClr val="235078"/>
                </a:solidFill>
                <a:latin typeface="Montserrat Medium"/>
                <a:ea typeface="Montserrat Medium"/>
                <a:cs typeface="Montserrat Medium"/>
                <a:sym typeface="Montserrat Medium"/>
              </a:rPr>
              <a:t>2 Физический факульт</a:t>
            </a:r>
            <a:r>
              <a:rPr lang="ru-RU" sz="1600">
                <a:solidFill>
                  <a:srgbClr val="235078"/>
                </a:solidFill>
                <a:latin typeface="Montserrat Medium"/>
                <a:ea typeface="Montserrat Medium"/>
                <a:cs typeface="Montserrat Medium"/>
                <a:sym typeface="Montserrat Medium"/>
              </a:rPr>
              <a:t>ет</a:t>
            </a:r>
            <a:r>
              <a:rPr i="0" lang="ru-RU" sz="1600" u="none" cap="none" strike="noStrike">
                <a:solidFill>
                  <a:srgbClr val="235078"/>
                </a:solidFill>
                <a:latin typeface="Montserrat Medium"/>
                <a:ea typeface="Montserrat Medium"/>
                <a:cs typeface="Montserrat Medium"/>
                <a:sym typeface="Montserrat Medium"/>
              </a:rPr>
              <a:t>, </a:t>
            </a:r>
            <a:r>
              <a:rPr lang="ru-RU" sz="1600">
                <a:solidFill>
                  <a:srgbClr val="235078"/>
                </a:solidFill>
                <a:latin typeface="Montserrat Medium"/>
                <a:ea typeface="Montserrat Medium"/>
                <a:cs typeface="Montserrat Medium"/>
                <a:sym typeface="Montserrat Medium"/>
              </a:rPr>
              <a:t>Московский государственный университет имени М.В. Ломоносова</a:t>
            </a:r>
            <a:r>
              <a:rPr i="0" lang="ru-RU" sz="1600" u="none" cap="none" strike="noStrike">
                <a:solidFill>
                  <a:srgbClr val="235078"/>
                </a:solidFill>
                <a:latin typeface="Montserrat Medium"/>
                <a:ea typeface="Montserrat Medium"/>
                <a:cs typeface="Montserrat Medium"/>
                <a:sym typeface="Montserrat Medium"/>
              </a:rPr>
              <a:t>;</a:t>
            </a:r>
            <a:endParaRPr i="0" sz="1600" u="none" cap="none" strike="noStrike">
              <a:latin typeface="Montserrat Medium"/>
              <a:ea typeface="Montserrat Medium"/>
              <a:cs typeface="Montserrat Medium"/>
              <a:sym typeface="Montserrat Medium"/>
            </a:endParaRPr>
          </a:p>
          <a:p>
            <a:pPr indent="0" lvl="0" marL="1620000" marR="0" rtl="0" algn="l">
              <a:lnSpc>
                <a:spcPct val="100000"/>
              </a:lnSpc>
              <a:spcBef>
                <a:spcPts val="400"/>
              </a:spcBef>
              <a:spcAft>
                <a:spcPts val="0"/>
              </a:spcAft>
              <a:buClr>
                <a:srgbClr val="235078"/>
              </a:buClr>
              <a:buSzPts val="1100"/>
              <a:buFont typeface="Montserrat"/>
              <a:buNone/>
            </a:pPr>
            <a:r>
              <a:rPr i="0" lang="ru-RU" sz="1600" u="none" cap="none" strike="noStrike">
                <a:solidFill>
                  <a:srgbClr val="235078"/>
                </a:solidFill>
                <a:latin typeface="Montserrat Medium"/>
                <a:ea typeface="Montserrat Medium"/>
                <a:cs typeface="Montserrat Medium"/>
                <a:sym typeface="Montserrat Medium"/>
              </a:rPr>
              <a:t>3</a:t>
            </a:r>
            <a:r>
              <a:rPr lang="ru-RU" sz="1600">
                <a:solidFill>
                  <a:srgbClr val="235078"/>
                </a:solidFill>
                <a:latin typeface="Montserrat Medium"/>
                <a:ea typeface="Montserrat Medium"/>
                <a:cs typeface="Montserrat Medium"/>
                <a:sym typeface="Montserrat Medium"/>
              </a:rPr>
              <a:t> Факультет космических исследований, Московский государственный университет имени М.В. Ломоносова;</a:t>
            </a:r>
            <a:endParaRPr sz="1600">
              <a:solidFill>
                <a:srgbClr val="235078"/>
              </a:solidFill>
              <a:latin typeface="Montserrat Medium"/>
              <a:ea typeface="Montserrat Medium"/>
              <a:cs typeface="Montserrat Medium"/>
              <a:sym typeface="Montserrat Medium"/>
            </a:endParaRPr>
          </a:p>
          <a:p>
            <a:pPr indent="0" lvl="0" marL="1620000" rtl="0" algn="l">
              <a:spcBef>
                <a:spcPts val="400"/>
              </a:spcBef>
              <a:spcAft>
                <a:spcPts val="0"/>
              </a:spcAft>
              <a:buClr>
                <a:srgbClr val="235078"/>
              </a:buClr>
              <a:buSzPts val="1100"/>
              <a:buFont typeface="Montserrat"/>
              <a:buNone/>
            </a:pPr>
            <a:r>
              <a:rPr lang="ru-RU" sz="1600">
                <a:solidFill>
                  <a:srgbClr val="235078"/>
                </a:solidFill>
                <a:latin typeface="Montserrat Medium"/>
                <a:ea typeface="Montserrat Medium"/>
                <a:cs typeface="Montserrat Medium"/>
                <a:sym typeface="Montserrat Medium"/>
              </a:rPr>
              <a:t>4 Факультет вычислительной математики и кибернетики, Московский государственный университет имени М.В. Ломоносова</a:t>
            </a:r>
            <a:endParaRPr sz="1600">
              <a:solidFill>
                <a:srgbClr val="235078"/>
              </a:solidFill>
              <a:latin typeface="Montserrat Medium"/>
              <a:ea typeface="Montserrat Medium"/>
              <a:cs typeface="Montserrat Medium"/>
              <a:sym typeface="Montserrat Medium"/>
            </a:endParaRPr>
          </a:p>
          <a:p>
            <a:pPr indent="0" lvl="0" marL="0" marR="0" rtl="0" algn="ctr">
              <a:lnSpc>
                <a:spcPct val="100000"/>
              </a:lnSpc>
              <a:spcBef>
                <a:spcPts val="400"/>
              </a:spcBef>
              <a:spcAft>
                <a:spcPts val="0"/>
              </a:spcAft>
              <a:buClr>
                <a:srgbClr val="235078"/>
              </a:buClr>
              <a:buSzPts val="1100"/>
              <a:buFont typeface="Montserrat"/>
              <a:buNone/>
            </a:pPr>
            <a:r>
              <a:t/>
            </a:r>
            <a:endParaRPr sz="1500">
              <a:solidFill>
                <a:srgbClr val="235078"/>
              </a:solidFill>
              <a:latin typeface="Montserrat"/>
              <a:ea typeface="Montserrat"/>
              <a:cs typeface="Montserrat"/>
              <a:sym typeface="Montserrat"/>
            </a:endParaRPr>
          </a:p>
          <a:p>
            <a:pPr indent="0" lvl="0" marL="0" marR="0" rtl="0" algn="ctr">
              <a:lnSpc>
                <a:spcPct val="100000"/>
              </a:lnSpc>
              <a:spcBef>
                <a:spcPts val="400"/>
              </a:spcBef>
              <a:spcAft>
                <a:spcPts val="0"/>
              </a:spcAft>
              <a:buClr>
                <a:srgbClr val="235078"/>
              </a:buClr>
              <a:buSzPts val="1100"/>
              <a:buFont typeface="Montserrat"/>
              <a:buNone/>
            </a:pPr>
            <a:r>
              <a:t/>
            </a:r>
            <a:endParaRPr sz="1100">
              <a:solidFill>
                <a:srgbClr val="235078"/>
              </a:solidFill>
              <a:latin typeface="Montserrat"/>
              <a:ea typeface="Montserrat"/>
              <a:cs typeface="Montserrat"/>
              <a:sym typeface="Montserrat"/>
            </a:endParaRPr>
          </a:p>
          <a:p>
            <a:pPr indent="0" lvl="0" marL="0" marR="0" rtl="0" algn="ctr">
              <a:lnSpc>
                <a:spcPct val="115000"/>
              </a:lnSpc>
              <a:spcBef>
                <a:spcPts val="839"/>
              </a:spcBef>
              <a:spcAft>
                <a:spcPts val="0"/>
              </a:spcAft>
              <a:buClr>
                <a:srgbClr val="235078"/>
              </a:buClr>
              <a:buSzPts val="1100"/>
              <a:buFont typeface="Montserrat"/>
              <a:buNone/>
            </a:pPr>
            <a:r>
              <a:t/>
            </a:r>
            <a:endParaRPr sz="1100">
              <a:solidFill>
                <a:srgbClr val="235078"/>
              </a:solidFill>
              <a:latin typeface="Montserrat"/>
              <a:ea typeface="Montserrat"/>
              <a:cs typeface="Montserrat"/>
              <a:sym typeface="Montserrat"/>
            </a:endParaRPr>
          </a:p>
        </p:txBody>
      </p:sp>
      <p:sp>
        <p:nvSpPr>
          <p:cNvPr id="254" name="Google Shape;254;g2e8fd1e7db6_17_6"/>
          <p:cNvSpPr/>
          <p:nvPr/>
        </p:nvSpPr>
        <p:spPr>
          <a:xfrm>
            <a:off x="933840" y="4730945"/>
            <a:ext cx="9289200" cy="4182900"/>
          </a:xfrm>
          <a:prstGeom prst="rect">
            <a:avLst/>
          </a:prstGeom>
          <a:noFill/>
          <a:ln>
            <a:noFill/>
          </a:ln>
        </p:spPr>
        <p:txBody>
          <a:bodyPr anchorCtr="0" anchor="t" bIns="34200" lIns="68400" spcFirstLastPara="1" rIns="68400" wrap="square" tIns="34200">
            <a:noAutofit/>
          </a:bodyPr>
          <a:lstStyle/>
          <a:p>
            <a:pPr indent="457200" lvl="0" marL="0" rtl="0" algn="just">
              <a:spcBef>
                <a:spcPts val="0"/>
              </a:spcBef>
              <a:spcAft>
                <a:spcPts val="0"/>
              </a:spcAft>
              <a:buClr>
                <a:schemeClr val="dk1"/>
              </a:buClr>
              <a:buSzPts val="1100"/>
              <a:buFont typeface="Arial"/>
              <a:buNone/>
            </a:pPr>
            <a:r>
              <a:rPr lang="ru-RU" sz="1800">
                <a:solidFill>
                  <a:schemeClr val="dk1"/>
                </a:solidFill>
                <a:latin typeface="Montserrat Medium"/>
                <a:ea typeface="Montserrat Medium"/>
                <a:cs typeface="Montserrat Medium"/>
                <a:sym typeface="Montserrat Medium"/>
              </a:rPr>
              <a:t>Разработан алгоритм восстановления направления прихода широких атмосферных ливней по отраженному от снега черенковскому свету ШАЛ для телескопа СФЕРА-2 и проектируемого телескопа СФЕРА-3, основанный на параболической аппроксимации фронта света. Алгоритм протестирован на банке искусственных событий фотонных сигналов ШАЛ и сигналов, прошедших через модель электроники детектора. Средние ошибки определения направления составляют 1.7º. Результаты для телескопа СФЕРА-3 демонстрируют преимущества новой конструкции детектора. Алгоритм применен для обработки экспериментальных событий, полученных телескопом СФЕРА-2. Алгоритм разрабатывался и тестировался на выборках искусственных событиях для трех ядер             (P, N, Fe), энергии 10 и 30 ПэВ, высот 500 и 900/1000 м.</a:t>
            </a:r>
            <a:endParaRPr i="0" sz="1800" u="none" cap="none" strike="noStrike">
              <a:latin typeface="Montserrat Medium"/>
              <a:ea typeface="Montserrat Medium"/>
              <a:cs typeface="Montserrat Medium"/>
              <a:sym typeface="Montserrat Medium"/>
            </a:endParaRPr>
          </a:p>
        </p:txBody>
      </p:sp>
      <p:sp>
        <p:nvSpPr>
          <p:cNvPr id="255" name="Google Shape;255;g2e8fd1e7db6_17_6"/>
          <p:cNvSpPr/>
          <p:nvPr/>
        </p:nvSpPr>
        <p:spPr>
          <a:xfrm>
            <a:off x="983715" y="4303205"/>
            <a:ext cx="9289200" cy="440700"/>
          </a:xfrm>
          <a:prstGeom prst="rect">
            <a:avLst/>
          </a:prstGeom>
          <a:noFill/>
          <a:ln>
            <a:noFill/>
          </a:ln>
        </p:spPr>
        <p:txBody>
          <a:bodyPr anchorCtr="0" anchor="ctr" bIns="51475" lIns="102950" spcFirstLastPara="1" rIns="102950" wrap="square" tIns="54700">
            <a:noAutofit/>
          </a:bodyPr>
          <a:lstStyle/>
          <a:p>
            <a:pPr indent="0" lvl="0" marL="0" marR="0" rtl="0" algn="l">
              <a:lnSpc>
                <a:spcPct val="100000"/>
              </a:lnSpc>
              <a:spcBef>
                <a:spcPts val="0"/>
              </a:spcBef>
              <a:spcAft>
                <a:spcPts val="0"/>
              </a:spcAft>
              <a:buClr>
                <a:srgbClr val="1482A5"/>
              </a:buClr>
              <a:buSzPts val="2200"/>
              <a:buFont typeface="Libre Baskerville"/>
              <a:buNone/>
            </a:pPr>
            <a:r>
              <a:rPr b="1" i="0" lang="ru-RU" sz="2200" u="none" cap="none" strike="noStrike">
                <a:solidFill>
                  <a:srgbClr val="1482A5"/>
                </a:solidFill>
              </a:rPr>
              <a:t>Аннотация</a:t>
            </a:r>
            <a:endParaRPr i="0" sz="2200" u="none" cap="none" strike="noStrike"/>
          </a:p>
        </p:txBody>
      </p:sp>
      <p:sp>
        <p:nvSpPr>
          <p:cNvPr id="256" name="Google Shape;256;g2e8fd1e7db6_17_6"/>
          <p:cNvSpPr/>
          <p:nvPr/>
        </p:nvSpPr>
        <p:spPr>
          <a:xfrm>
            <a:off x="935510" y="8260350"/>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lang="ru-RU" sz="2600">
                <a:solidFill>
                  <a:srgbClr val="FFFFFF"/>
                </a:solidFill>
              </a:rPr>
              <a:t>Определение направления ливня</a:t>
            </a:r>
            <a:endParaRPr i="0" sz="2600" u="none" cap="none" strike="noStrike"/>
          </a:p>
        </p:txBody>
      </p:sp>
      <p:sp>
        <p:nvSpPr>
          <p:cNvPr id="257" name="Google Shape;257;g2e8fd1e7db6_17_6"/>
          <p:cNvSpPr/>
          <p:nvPr/>
        </p:nvSpPr>
        <p:spPr>
          <a:xfrm>
            <a:off x="11145030" y="4771978"/>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i="0" lang="ru-RU" sz="2600" u="none" cap="none" strike="noStrike">
                <a:solidFill>
                  <a:srgbClr val="FFFFFF"/>
                </a:solidFill>
              </a:rPr>
              <a:t>Результаты для СФЕРА-3</a:t>
            </a:r>
            <a:endParaRPr i="0" sz="2600" u="none" cap="none" strike="noStrike"/>
          </a:p>
        </p:txBody>
      </p:sp>
      <p:sp>
        <p:nvSpPr>
          <p:cNvPr id="258" name="Google Shape;258;g2e8fd1e7db6_17_6"/>
          <p:cNvSpPr/>
          <p:nvPr/>
        </p:nvSpPr>
        <p:spPr>
          <a:xfrm>
            <a:off x="11145030" y="22682683"/>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i="0" lang="ru-RU" sz="2600" u="none" cap="none" strike="noStrike">
                <a:solidFill>
                  <a:srgbClr val="FFFFFF"/>
                </a:solidFill>
              </a:rPr>
              <a:t>Заключение</a:t>
            </a:r>
            <a:endParaRPr i="0" sz="2600" u="none" cap="none" strike="noStrike"/>
          </a:p>
        </p:txBody>
      </p:sp>
      <p:sp>
        <p:nvSpPr>
          <p:cNvPr id="259" name="Google Shape;259;g2e8fd1e7db6_17_6"/>
          <p:cNvSpPr/>
          <p:nvPr/>
        </p:nvSpPr>
        <p:spPr>
          <a:xfrm>
            <a:off x="11146680" y="26464275"/>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i="0" lang="ru-RU" sz="2600" u="none" cap="none" strike="noStrike">
                <a:solidFill>
                  <a:srgbClr val="FFFFFF"/>
                </a:solidFill>
              </a:rPr>
              <a:t>Благодарности</a:t>
            </a:r>
            <a:endParaRPr i="0" sz="2600" u="none" cap="none" strike="noStrike"/>
          </a:p>
        </p:txBody>
      </p:sp>
      <p:sp>
        <p:nvSpPr>
          <p:cNvPr id="260" name="Google Shape;260;g2e8fd1e7db6_17_6"/>
          <p:cNvSpPr/>
          <p:nvPr/>
        </p:nvSpPr>
        <p:spPr>
          <a:xfrm>
            <a:off x="11146675" y="27174701"/>
            <a:ext cx="9285900" cy="1569900"/>
          </a:xfrm>
          <a:prstGeom prst="rect">
            <a:avLst/>
          </a:prstGeom>
          <a:noFill/>
          <a:ln>
            <a:noFill/>
          </a:ln>
        </p:spPr>
        <p:txBody>
          <a:bodyPr anchorCtr="0" anchor="t" bIns="45000" lIns="90000" spcFirstLastPara="1" rIns="90000" wrap="square" tIns="45000">
            <a:noAutofit/>
          </a:bodyPr>
          <a:lstStyle/>
          <a:p>
            <a:pPr indent="457200" lvl="0" marL="0" marR="0" rtl="0" algn="just">
              <a:lnSpc>
                <a:spcPct val="100000"/>
              </a:lnSpc>
              <a:spcBef>
                <a:spcPts val="0"/>
              </a:spcBef>
              <a:spcAft>
                <a:spcPts val="0"/>
              </a:spcAft>
              <a:buClr>
                <a:srgbClr val="000000"/>
              </a:buClr>
              <a:buSzPts val="1800"/>
              <a:buFont typeface="Montserrat Light"/>
              <a:buNone/>
            </a:pPr>
            <a:r>
              <a:rPr lang="ru-RU" sz="1800">
                <a:latin typeface="Montserrat Medium"/>
                <a:ea typeface="Montserrat Medium"/>
                <a:cs typeface="Montserrat Medium"/>
                <a:sym typeface="Montserrat Medium"/>
              </a:rPr>
              <a:t>Работа выполнена с использованием оборудования Центра коллективного пользования сверхвысокопроизводительными вычисли- тельными ресурсами МГУ имени М.В. Ломоносова.</a:t>
            </a:r>
            <a:endParaRPr sz="1800">
              <a:latin typeface="Montserrat Medium"/>
              <a:ea typeface="Montserrat Medium"/>
              <a:cs typeface="Montserrat Medium"/>
              <a:sym typeface="Montserrat Medium"/>
            </a:endParaRPr>
          </a:p>
          <a:p>
            <a:pPr indent="457200" lvl="0" marL="0" marR="0" rtl="0" algn="just">
              <a:lnSpc>
                <a:spcPct val="100000"/>
              </a:lnSpc>
              <a:spcBef>
                <a:spcPts val="0"/>
              </a:spcBef>
              <a:spcAft>
                <a:spcPts val="0"/>
              </a:spcAft>
              <a:buClr>
                <a:srgbClr val="000000"/>
              </a:buClr>
              <a:buSzPts val="1800"/>
              <a:buFont typeface="Montserrat Light"/>
              <a:buNone/>
            </a:pPr>
            <a:r>
              <a:rPr lang="ru-RU" sz="1800">
                <a:latin typeface="Montserrat Medium"/>
                <a:ea typeface="Montserrat Medium"/>
                <a:cs typeface="Montserrat Medium"/>
                <a:sym typeface="Montserrat Medium"/>
              </a:rPr>
              <a:t>Исследование выполнено за счет гранта Российского научного фонда No 23-72-00006. rscf.ru/project/23-72-00006/</a:t>
            </a:r>
            <a:endParaRPr sz="1800">
              <a:latin typeface="Montserrat Medium"/>
              <a:ea typeface="Montserrat Medium"/>
              <a:cs typeface="Montserrat Medium"/>
              <a:sym typeface="Montserrat Medium"/>
            </a:endParaRPr>
          </a:p>
        </p:txBody>
      </p:sp>
      <p:sp>
        <p:nvSpPr>
          <p:cNvPr id="261" name="Google Shape;261;g2e8fd1e7db6_17_6"/>
          <p:cNvSpPr txBox="1"/>
          <p:nvPr/>
        </p:nvSpPr>
        <p:spPr>
          <a:xfrm>
            <a:off x="15724525" y="3477668"/>
            <a:ext cx="5346600" cy="364800"/>
          </a:xfrm>
          <a:prstGeom prst="rect">
            <a:avLst/>
          </a:prstGeom>
          <a:noFill/>
          <a:ln>
            <a:noFill/>
          </a:ln>
        </p:spPr>
        <p:txBody>
          <a:bodyPr anchorCtr="0" anchor="t" bIns="45000" lIns="90000" spcFirstLastPara="1" rIns="90000" wrap="square" tIns="45000">
            <a:noAutofit/>
          </a:bodyPr>
          <a:lstStyle/>
          <a:p>
            <a:pPr indent="0" lvl="0" marL="0" marR="0" rtl="0" algn="r">
              <a:spcBef>
                <a:spcPts val="0"/>
              </a:spcBef>
              <a:spcAft>
                <a:spcPts val="0"/>
              </a:spcAft>
              <a:buNone/>
            </a:pPr>
            <a:r>
              <a:rPr b="0" i="0" lang="ru-RU" sz="1810" u="none" cap="none" strike="noStrike">
                <a:latin typeface="Arial"/>
                <a:ea typeface="Arial"/>
                <a:cs typeface="Arial"/>
                <a:sym typeface="Arial"/>
              </a:rPr>
              <a:t>ID: 0</a:t>
            </a:r>
            <a:r>
              <a:rPr lang="ru-RU" sz="1810"/>
              <a:t>87</a:t>
            </a:r>
            <a:r>
              <a:rPr b="0" i="0" lang="ru-RU" sz="1810" u="none" cap="none" strike="noStrike">
                <a:latin typeface="Arial"/>
                <a:ea typeface="Arial"/>
                <a:cs typeface="Arial"/>
                <a:sym typeface="Arial"/>
              </a:rPr>
              <a:t>. E-mail: </a:t>
            </a:r>
            <a:r>
              <a:rPr lang="ru-RU" sz="1810"/>
              <a:t>clemenceanastasia@gmail.com</a:t>
            </a:r>
            <a:endParaRPr b="0" sz="1810" strike="noStrike">
              <a:latin typeface="Arial"/>
              <a:ea typeface="Arial"/>
              <a:cs typeface="Arial"/>
              <a:sym typeface="Arial"/>
            </a:endParaRPr>
          </a:p>
        </p:txBody>
      </p:sp>
      <p:pic>
        <p:nvPicPr>
          <p:cNvPr id="262" name="Google Shape;262;g2e8fd1e7db6_17_6"/>
          <p:cNvPicPr preferRelativeResize="0"/>
          <p:nvPr/>
        </p:nvPicPr>
        <p:blipFill rotWithShape="1">
          <a:blip r:embed="rId4">
            <a:alphaModFix/>
          </a:blip>
          <a:srcRect b="0" l="0" r="0" t="0"/>
          <a:stretch/>
        </p:blipFill>
        <p:spPr>
          <a:xfrm>
            <a:off x="550525" y="463790"/>
            <a:ext cx="2880000" cy="2036160"/>
          </a:xfrm>
          <a:prstGeom prst="rect">
            <a:avLst/>
          </a:prstGeom>
          <a:noFill/>
          <a:ln>
            <a:noFill/>
          </a:ln>
        </p:spPr>
      </p:pic>
      <p:pic>
        <p:nvPicPr>
          <p:cNvPr id="263" name="Google Shape;263;g2e8fd1e7db6_17_6"/>
          <p:cNvPicPr preferRelativeResize="0"/>
          <p:nvPr/>
        </p:nvPicPr>
        <p:blipFill rotWithShape="1">
          <a:blip r:embed="rId5">
            <a:alphaModFix/>
          </a:blip>
          <a:srcRect b="39105" l="61131" r="11091" t="30973"/>
          <a:stretch/>
        </p:blipFill>
        <p:spPr>
          <a:xfrm>
            <a:off x="1138150" y="17138951"/>
            <a:ext cx="4526751" cy="3047699"/>
          </a:xfrm>
          <a:prstGeom prst="rect">
            <a:avLst/>
          </a:prstGeom>
          <a:noFill/>
          <a:ln>
            <a:noFill/>
          </a:ln>
        </p:spPr>
      </p:pic>
      <p:sp>
        <p:nvSpPr>
          <p:cNvPr id="264" name="Google Shape;264;g2e8fd1e7db6_17_6"/>
          <p:cNvSpPr txBox="1"/>
          <p:nvPr/>
        </p:nvSpPr>
        <p:spPr>
          <a:xfrm>
            <a:off x="1290250" y="14072038"/>
            <a:ext cx="8725500" cy="304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2400">
                <a:latin typeface="Montserrat Medium"/>
                <a:ea typeface="Montserrat Medium"/>
                <a:cs typeface="Montserrat Medium"/>
                <a:sym typeface="Montserrat Medium"/>
              </a:rPr>
              <a:t>                   	  t</a:t>
            </a:r>
            <a:r>
              <a:rPr baseline="-25000" lang="ru-RU" sz="2400">
                <a:latin typeface="Montserrat Medium"/>
                <a:ea typeface="Montserrat Medium"/>
                <a:cs typeface="Montserrat Medium"/>
                <a:sym typeface="Montserrat Medium"/>
              </a:rPr>
              <a:t>fit </a:t>
            </a:r>
            <a:r>
              <a:rPr lang="ru-RU" sz="2400">
                <a:latin typeface="Montserrat Medium"/>
                <a:ea typeface="Montserrat Medium"/>
                <a:cs typeface="Montserrat Medium"/>
                <a:sym typeface="Montserrat Medium"/>
              </a:rPr>
              <a:t>= a</a:t>
            </a:r>
            <a:r>
              <a:rPr baseline="-25000" lang="ru-RU" sz="2400">
                <a:latin typeface="Montserrat Medium"/>
                <a:ea typeface="Montserrat Medium"/>
                <a:cs typeface="Montserrat Medium"/>
                <a:sym typeface="Montserrat Medium"/>
              </a:rPr>
              <a:t>0 </a:t>
            </a:r>
            <a:r>
              <a:rPr lang="ru-RU" sz="2400">
                <a:latin typeface="Montserrat Medium"/>
                <a:ea typeface="Montserrat Medium"/>
                <a:cs typeface="Montserrat Medium"/>
                <a:sym typeface="Montserrat Medium"/>
              </a:rPr>
              <a:t>+ a</a:t>
            </a:r>
            <a:r>
              <a:rPr baseline="-25000" lang="ru-RU" sz="2400">
                <a:latin typeface="Montserrat Medium"/>
                <a:ea typeface="Montserrat Medium"/>
                <a:cs typeface="Montserrat Medium"/>
                <a:sym typeface="Montserrat Medium"/>
              </a:rPr>
              <a:t>1</a:t>
            </a:r>
            <a:r>
              <a:rPr lang="ru-RU" sz="2400">
                <a:latin typeface="Montserrat Medium"/>
                <a:ea typeface="Montserrat Medium"/>
                <a:cs typeface="Montserrat Medium"/>
                <a:sym typeface="Montserrat Medium"/>
              </a:rPr>
              <a:t>R’ + a</a:t>
            </a:r>
            <a:r>
              <a:rPr baseline="-25000" lang="ru-RU" sz="2400">
                <a:latin typeface="Montserrat Medium"/>
                <a:ea typeface="Montserrat Medium"/>
                <a:cs typeface="Montserrat Medium"/>
                <a:sym typeface="Montserrat Medium"/>
              </a:rPr>
              <a:t>2</a:t>
            </a:r>
            <a:r>
              <a:rPr lang="ru-RU" sz="2400">
                <a:latin typeface="Montserrat Medium"/>
                <a:ea typeface="Montserrat Medium"/>
                <a:cs typeface="Montserrat Medium"/>
                <a:sym typeface="Montserrat Medium"/>
              </a:rPr>
              <a:t>R’</a:t>
            </a:r>
            <a:r>
              <a:rPr baseline="30000" lang="ru-RU" sz="2400">
                <a:latin typeface="Montserrat Medium"/>
                <a:ea typeface="Montserrat Medium"/>
                <a:cs typeface="Montserrat Medium"/>
                <a:sym typeface="Montserrat Medium"/>
              </a:rPr>
              <a:t>2</a:t>
            </a:r>
            <a:r>
              <a:rPr lang="ru-RU" sz="2400">
                <a:latin typeface="Montserrat Medium"/>
                <a:ea typeface="Montserrat Medium"/>
                <a:cs typeface="Montserrat Medium"/>
                <a:sym typeface="Montserrat Medium"/>
              </a:rPr>
              <a:t> + z’/c</a:t>
            </a:r>
            <a:endParaRPr sz="1800">
              <a:latin typeface="Montserrat Medium"/>
              <a:ea typeface="Montserrat Medium"/>
              <a:cs typeface="Montserrat Medium"/>
              <a:sym typeface="Montserrat Medium"/>
            </a:endParaRPr>
          </a:p>
          <a:p>
            <a:pPr indent="0" lvl="0" marL="0" rtl="0" algn="l">
              <a:lnSpc>
                <a:spcPct val="100000"/>
              </a:lnSpc>
              <a:spcBef>
                <a:spcPts val="0"/>
              </a:spcBef>
              <a:spcAft>
                <a:spcPts val="0"/>
              </a:spcAft>
              <a:buNone/>
            </a:pPr>
            <a:r>
              <a:t/>
            </a:r>
            <a:endParaRPr sz="1800">
              <a:latin typeface="Montserrat Medium"/>
              <a:ea typeface="Montserrat Medium"/>
              <a:cs typeface="Montserrat Medium"/>
              <a:sym typeface="Montserrat Medium"/>
            </a:endParaRPr>
          </a:p>
          <a:p>
            <a:pPr indent="0" lvl="0" marL="457200" rtl="0" algn="l">
              <a:lnSpc>
                <a:spcPct val="100000"/>
              </a:lnSpc>
              <a:spcBef>
                <a:spcPts val="0"/>
              </a:spcBef>
              <a:spcAft>
                <a:spcPts val="0"/>
              </a:spcAft>
              <a:buNone/>
            </a:pPr>
            <a:r>
              <a:rPr lang="ru-RU" sz="1800">
                <a:latin typeface="Montserrat Medium"/>
                <a:ea typeface="Montserrat Medium"/>
                <a:cs typeface="Montserrat Medium"/>
                <a:sym typeface="Montserrat Medium"/>
              </a:rPr>
              <a:t>R’(x’, y’) — расстояние от точки ливня до оси телескопа в горизонтальной плоскости снега в метрах, </a:t>
            </a:r>
            <a:endParaRPr sz="1800">
              <a:latin typeface="Montserrat Medium"/>
              <a:ea typeface="Montserrat Medium"/>
              <a:cs typeface="Montserrat Medium"/>
              <a:sym typeface="Montserrat Medium"/>
            </a:endParaRPr>
          </a:p>
          <a:p>
            <a:pPr indent="0" lvl="0" marL="457200" rtl="0" algn="l">
              <a:lnSpc>
                <a:spcPct val="100000"/>
              </a:lnSpc>
              <a:spcBef>
                <a:spcPts val="0"/>
              </a:spcBef>
              <a:spcAft>
                <a:spcPts val="0"/>
              </a:spcAft>
              <a:buNone/>
            </a:pPr>
            <a:r>
              <a:rPr lang="ru-RU" sz="1800">
                <a:latin typeface="Montserrat Medium"/>
                <a:ea typeface="Montserrat Medium"/>
                <a:cs typeface="Montserrat Medium"/>
                <a:sym typeface="Montserrat Medium"/>
              </a:rPr>
              <a:t>x’, y’, z’ (</a:t>
            </a:r>
            <a:r>
              <a:rPr lang="ru-RU" sz="1800">
                <a:solidFill>
                  <a:srgbClr val="1F1F1F"/>
                </a:solidFill>
                <a:latin typeface="Montserrat Medium"/>
                <a:ea typeface="Montserrat Medium"/>
                <a:cs typeface="Montserrat Medium"/>
                <a:sym typeface="Montserrat Medium"/>
              </a:rPr>
              <a:t>θ, </a:t>
            </a:r>
            <a:r>
              <a:rPr lang="ru-RU" sz="1800">
                <a:solidFill>
                  <a:srgbClr val="040C28"/>
                </a:solidFill>
                <a:latin typeface="Montserrat Medium"/>
                <a:ea typeface="Montserrat Medium"/>
                <a:cs typeface="Montserrat Medium"/>
                <a:sym typeface="Montserrat Medium"/>
              </a:rPr>
              <a:t>φ) — координаты точек фронта в системе ливня, </a:t>
            </a:r>
            <a:r>
              <a:rPr lang="ru-RU" sz="1800">
                <a:solidFill>
                  <a:srgbClr val="1F1F1F"/>
                </a:solidFill>
                <a:latin typeface="Montserrat Medium"/>
                <a:ea typeface="Montserrat Medium"/>
                <a:cs typeface="Montserrat Medium"/>
                <a:sym typeface="Montserrat Medium"/>
              </a:rPr>
              <a:t>θ </a:t>
            </a:r>
            <a:r>
              <a:rPr lang="ru-RU" sz="1800">
                <a:solidFill>
                  <a:srgbClr val="040C28"/>
                </a:solidFill>
                <a:latin typeface="Montserrat Medium"/>
                <a:ea typeface="Montserrat Medium"/>
                <a:cs typeface="Montserrat Medium"/>
                <a:sym typeface="Montserrat Medium"/>
              </a:rPr>
              <a:t>зенитный и</a:t>
            </a:r>
            <a:r>
              <a:rPr lang="ru-RU" sz="1800">
                <a:solidFill>
                  <a:srgbClr val="1F1F1F"/>
                </a:solidFill>
                <a:latin typeface="Montserrat Medium"/>
                <a:ea typeface="Montserrat Medium"/>
                <a:cs typeface="Montserrat Medium"/>
                <a:sym typeface="Montserrat Medium"/>
              </a:rPr>
              <a:t> </a:t>
            </a:r>
            <a:r>
              <a:rPr lang="ru-RU" sz="1800">
                <a:solidFill>
                  <a:srgbClr val="040C28"/>
                </a:solidFill>
                <a:latin typeface="Montserrat Medium"/>
                <a:ea typeface="Montserrat Medium"/>
                <a:cs typeface="Montserrat Medium"/>
                <a:sym typeface="Montserrat Medium"/>
              </a:rPr>
              <a:t>φ азимутальный углы соответственно</a:t>
            </a:r>
            <a:endParaRPr sz="1800">
              <a:latin typeface="Montserrat Medium"/>
              <a:ea typeface="Montserrat Medium"/>
              <a:cs typeface="Montserrat Medium"/>
              <a:sym typeface="Montserrat Medium"/>
            </a:endParaRPr>
          </a:p>
          <a:p>
            <a:pPr indent="0" lvl="0" marL="0" rtl="0" algn="l">
              <a:spcBef>
                <a:spcPts val="0"/>
              </a:spcBef>
              <a:spcAft>
                <a:spcPts val="0"/>
              </a:spcAft>
              <a:buNone/>
            </a:pPr>
            <a:r>
              <a:rPr lang="ru-RU" sz="1800">
                <a:solidFill>
                  <a:schemeClr val="dk1"/>
                </a:solidFill>
                <a:latin typeface="Montserrat Medium"/>
                <a:ea typeface="Montserrat Medium"/>
                <a:cs typeface="Montserrat Medium"/>
                <a:sym typeface="Montserrat Medium"/>
              </a:rPr>
              <a:t>       </a:t>
            </a:r>
            <a:endParaRPr sz="1800">
              <a:solidFill>
                <a:schemeClr val="dk1"/>
              </a:solidFill>
              <a:latin typeface="Montserrat Medium"/>
              <a:ea typeface="Montserrat Medium"/>
              <a:cs typeface="Montserrat Medium"/>
              <a:sym typeface="Montserrat Medium"/>
            </a:endParaRPr>
          </a:p>
          <a:p>
            <a:pPr indent="-342900" lvl="0" marL="457200" rtl="0" algn="l">
              <a:spcBef>
                <a:spcPts val="0"/>
              </a:spcBef>
              <a:spcAft>
                <a:spcPts val="0"/>
              </a:spcAft>
              <a:buSzPts val="1800"/>
              <a:buFont typeface="Montserrat Medium"/>
              <a:buChar char="-"/>
            </a:pPr>
            <a:r>
              <a:rPr lang="ru-RU" sz="1800">
                <a:solidFill>
                  <a:schemeClr val="dk1"/>
                </a:solidFill>
                <a:latin typeface="Montserrat Medium"/>
                <a:ea typeface="Montserrat Medium"/>
                <a:cs typeface="Montserrat Medium"/>
                <a:sym typeface="Montserrat Medium"/>
              </a:rPr>
              <a:t>На вход функции минимизации: x</a:t>
            </a:r>
            <a:r>
              <a:rPr baseline="-25000" lang="ru-RU" sz="1800">
                <a:solidFill>
                  <a:schemeClr val="dk1"/>
                </a:solidFill>
                <a:latin typeface="Montserrat Medium"/>
                <a:ea typeface="Montserrat Medium"/>
                <a:cs typeface="Montserrat Medium"/>
                <a:sym typeface="Montserrat Medium"/>
              </a:rPr>
              <a:t>i</a:t>
            </a:r>
            <a:r>
              <a:rPr lang="ru-RU" sz="1800">
                <a:solidFill>
                  <a:schemeClr val="dk1"/>
                </a:solidFill>
                <a:latin typeface="Montserrat Medium"/>
                <a:ea typeface="Montserrat Medium"/>
                <a:cs typeface="Montserrat Medium"/>
                <a:sym typeface="Montserrat Medium"/>
              </a:rPr>
              <a:t>, y</a:t>
            </a:r>
            <a:r>
              <a:rPr baseline="-25000" lang="ru-RU" sz="1800">
                <a:solidFill>
                  <a:schemeClr val="dk1"/>
                </a:solidFill>
                <a:latin typeface="Montserrat Medium"/>
                <a:ea typeface="Montserrat Medium"/>
                <a:cs typeface="Montserrat Medium"/>
                <a:sym typeface="Montserrat Medium"/>
              </a:rPr>
              <a:t>i</a:t>
            </a:r>
            <a:r>
              <a:rPr lang="ru-RU" sz="1800">
                <a:solidFill>
                  <a:schemeClr val="dk1"/>
                </a:solidFill>
                <a:latin typeface="Montserrat Medium"/>
                <a:ea typeface="Montserrat Medium"/>
                <a:cs typeface="Montserrat Medium"/>
                <a:sym typeface="Montserrat Medium"/>
              </a:rPr>
              <a:t>, t</a:t>
            </a:r>
            <a:r>
              <a:rPr baseline="-25000" lang="ru-RU" sz="1800">
                <a:solidFill>
                  <a:schemeClr val="dk1"/>
                </a:solidFill>
                <a:latin typeface="Montserrat Medium"/>
                <a:ea typeface="Montserrat Medium"/>
                <a:cs typeface="Montserrat Medium"/>
                <a:sym typeface="Montserrat Medium"/>
              </a:rPr>
              <a:t>i </a:t>
            </a:r>
            <a:r>
              <a:rPr lang="ru-RU" sz="1800">
                <a:solidFill>
                  <a:schemeClr val="dk1"/>
                </a:solidFill>
                <a:latin typeface="Montserrat Medium"/>
                <a:ea typeface="Montserrat Medium"/>
                <a:cs typeface="Montserrat Medium"/>
                <a:sym typeface="Montserrat Medium"/>
              </a:rPr>
              <a:t>. На выходе: </a:t>
            </a:r>
            <a:r>
              <a:rPr lang="ru-RU" sz="1800">
                <a:solidFill>
                  <a:srgbClr val="1F1F1F"/>
                </a:solidFill>
                <a:latin typeface="Montserrat Medium"/>
                <a:ea typeface="Montserrat Medium"/>
                <a:cs typeface="Montserrat Medium"/>
                <a:sym typeface="Montserrat Medium"/>
              </a:rPr>
              <a:t>θ, </a:t>
            </a:r>
            <a:r>
              <a:rPr lang="ru-RU" sz="1800">
                <a:solidFill>
                  <a:srgbClr val="040C28"/>
                </a:solidFill>
                <a:latin typeface="Montserrat Medium"/>
                <a:ea typeface="Montserrat Medium"/>
                <a:cs typeface="Montserrat Medium"/>
                <a:sym typeface="Montserrat Medium"/>
              </a:rPr>
              <a:t>φ, </a:t>
            </a:r>
            <a:r>
              <a:rPr lang="ru-RU" sz="1800">
                <a:solidFill>
                  <a:schemeClr val="dk1"/>
                </a:solidFill>
                <a:latin typeface="Montserrat Medium"/>
                <a:ea typeface="Montserrat Medium"/>
                <a:cs typeface="Montserrat Medium"/>
                <a:sym typeface="Montserrat Medium"/>
              </a:rPr>
              <a:t>a</a:t>
            </a:r>
            <a:r>
              <a:rPr baseline="-25000" lang="ru-RU" sz="1800">
                <a:solidFill>
                  <a:schemeClr val="dk1"/>
                </a:solidFill>
                <a:latin typeface="Montserrat Medium"/>
                <a:ea typeface="Montserrat Medium"/>
                <a:cs typeface="Montserrat Medium"/>
                <a:sym typeface="Montserrat Medium"/>
              </a:rPr>
              <a:t>0</a:t>
            </a:r>
            <a:r>
              <a:rPr lang="ru-RU" sz="1800">
                <a:solidFill>
                  <a:schemeClr val="dk1"/>
                </a:solidFill>
                <a:latin typeface="Montserrat Medium"/>
                <a:ea typeface="Montserrat Medium"/>
                <a:cs typeface="Montserrat Medium"/>
                <a:sym typeface="Montserrat Medium"/>
              </a:rPr>
              <a:t>, a</a:t>
            </a:r>
            <a:r>
              <a:rPr baseline="-25000" lang="ru-RU" sz="1800">
                <a:solidFill>
                  <a:schemeClr val="dk1"/>
                </a:solidFill>
                <a:latin typeface="Montserrat Medium"/>
                <a:ea typeface="Montserrat Medium"/>
                <a:cs typeface="Montserrat Medium"/>
                <a:sym typeface="Montserrat Medium"/>
              </a:rPr>
              <a:t>1</a:t>
            </a:r>
            <a:r>
              <a:rPr lang="ru-RU" sz="1800">
                <a:solidFill>
                  <a:schemeClr val="dk1"/>
                </a:solidFill>
                <a:latin typeface="Montserrat Medium"/>
                <a:ea typeface="Montserrat Medium"/>
                <a:cs typeface="Montserrat Medium"/>
                <a:sym typeface="Montserrat Medium"/>
              </a:rPr>
              <a:t>, a</a:t>
            </a:r>
            <a:r>
              <a:rPr baseline="-25000" lang="ru-RU" sz="1800">
                <a:solidFill>
                  <a:schemeClr val="dk1"/>
                </a:solidFill>
                <a:latin typeface="Montserrat Medium"/>
                <a:ea typeface="Montserrat Medium"/>
                <a:cs typeface="Montserrat Medium"/>
                <a:sym typeface="Montserrat Medium"/>
              </a:rPr>
              <a:t>2</a:t>
            </a:r>
            <a:r>
              <a:rPr lang="ru-RU" sz="1800">
                <a:solidFill>
                  <a:schemeClr val="dk1"/>
                </a:solidFill>
                <a:latin typeface="Montserrat Medium"/>
                <a:ea typeface="Montserrat Medium"/>
                <a:cs typeface="Montserrat Medium"/>
                <a:sym typeface="Montserrat Medium"/>
              </a:rPr>
              <a:t> </a:t>
            </a:r>
            <a:endParaRPr sz="1800">
              <a:solidFill>
                <a:srgbClr val="040C28"/>
              </a:solidFill>
              <a:latin typeface="Montserrat Medium"/>
              <a:ea typeface="Montserrat Medium"/>
              <a:cs typeface="Montserrat Medium"/>
              <a:sym typeface="Montserrat Medium"/>
            </a:endParaRPr>
          </a:p>
          <a:p>
            <a:pPr indent="-342900" lvl="0" marL="457200" rtl="0" algn="l">
              <a:lnSpc>
                <a:spcPct val="100000"/>
              </a:lnSpc>
              <a:spcBef>
                <a:spcPts val="0"/>
              </a:spcBef>
              <a:spcAft>
                <a:spcPts val="0"/>
              </a:spcAft>
              <a:buClr>
                <a:srgbClr val="040C28"/>
              </a:buClr>
              <a:buSzPts val="1800"/>
              <a:buFont typeface="Montserrat Medium"/>
              <a:buChar char="-"/>
            </a:pPr>
            <a:r>
              <a:rPr lang="ru-RU" sz="1800">
                <a:solidFill>
                  <a:srgbClr val="040C28"/>
                </a:solidFill>
                <a:latin typeface="Montserrat Medium"/>
                <a:ea typeface="Montserrat Medium"/>
                <a:cs typeface="Montserrat Medium"/>
                <a:sym typeface="Montserrat Medium"/>
              </a:rPr>
              <a:t>многостартовый спуск во избежание попадания в локальный минимум</a:t>
            </a:r>
            <a:endParaRPr sz="1800">
              <a:solidFill>
                <a:srgbClr val="040C28"/>
              </a:solidFill>
              <a:latin typeface="Montserrat Medium"/>
              <a:ea typeface="Montserrat Medium"/>
              <a:cs typeface="Montserrat Medium"/>
              <a:sym typeface="Montserrat Medium"/>
            </a:endParaRPr>
          </a:p>
        </p:txBody>
      </p:sp>
      <p:pic>
        <p:nvPicPr>
          <p:cNvPr id="265" name="Google Shape;265;g2e8fd1e7db6_17_6"/>
          <p:cNvPicPr preferRelativeResize="0"/>
          <p:nvPr/>
        </p:nvPicPr>
        <p:blipFill rotWithShape="1">
          <a:blip r:embed="rId6">
            <a:alphaModFix/>
          </a:blip>
          <a:srcRect b="37713" l="67138" r="4996" t="30509"/>
          <a:stretch/>
        </p:blipFill>
        <p:spPr>
          <a:xfrm>
            <a:off x="5943800" y="17138950"/>
            <a:ext cx="4275599" cy="3047699"/>
          </a:xfrm>
          <a:prstGeom prst="rect">
            <a:avLst/>
          </a:prstGeom>
          <a:noFill/>
          <a:ln>
            <a:noFill/>
          </a:ln>
        </p:spPr>
      </p:pic>
      <p:sp>
        <p:nvSpPr>
          <p:cNvPr id="266" name="Google Shape;266;g2e8fd1e7db6_17_6"/>
          <p:cNvSpPr txBox="1"/>
          <p:nvPr/>
        </p:nvSpPr>
        <p:spPr>
          <a:xfrm>
            <a:off x="935500" y="8710725"/>
            <a:ext cx="9285900" cy="544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latin typeface="Montserrat Medium"/>
              <a:ea typeface="Montserrat Medium"/>
              <a:cs typeface="Montserrat Medium"/>
              <a:sym typeface="Montserrat Medium"/>
            </a:endParaRPr>
          </a:p>
          <a:p>
            <a:pPr indent="-342900" lvl="0" marL="457200" rtl="0" algn="l">
              <a:spcBef>
                <a:spcPts val="0"/>
              </a:spcBef>
              <a:spcAft>
                <a:spcPts val="0"/>
              </a:spcAft>
              <a:buSzPts val="1800"/>
              <a:buFont typeface="Montserrat Medium"/>
              <a:buChar char="●"/>
            </a:pPr>
            <a:r>
              <a:rPr lang="ru-RU" sz="1800">
                <a:latin typeface="Montserrat Medium"/>
                <a:ea typeface="Montserrat Medium"/>
                <a:cs typeface="Montserrat Medium"/>
                <a:sym typeface="Montserrat Medium"/>
              </a:rPr>
              <a:t>Выделение события ШАЛ в отклике (Рис. 1а)</a:t>
            </a:r>
            <a:endParaRPr sz="1800">
              <a:latin typeface="Montserrat Medium"/>
              <a:ea typeface="Montserrat Medium"/>
              <a:cs typeface="Montserrat Medium"/>
              <a:sym typeface="Montserrat Medium"/>
            </a:endParaRPr>
          </a:p>
          <a:p>
            <a:pPr indent="-342900" lvl="0" marL="914400" rtl="0" algn="l">
              <a:spcBef>
                <a:spcPts val="0"/>
              </a:spcBef>
              <a:spcAft>
                <a:spcPts val="0"/>
              </a:spcAft>
              <a:buSzPts val="1800"/>
              <a:buFont typeface="Montserrat Medium"/>
              <a:buChar char="-"/>
            </a:pPr>
            <a:r>
              <a:rPr lang="ru-RU" sz="1800">
                <a:latin typeface="Montserrat Medium"/>
                <a:ea typeface="Montserrat Medium"/>
                <a:cs typeface="Montserrat Medium"/>
                <a:sym typeface="Montserrat Medium"/>
              </a:rPr>
              <a:t>максимальная амплитуда суммарного импульса выше фона </a:t>
            </a:r>
            <a:endParaRPr sz="1800">
              <a:latin typeface="Montserrat Medium"/>
              <a:ea typeface="Montserrat Medium"/>
              <a:cs typeface="Montserrat Medium"/>
              <a:sym typeface="Montserrat Medium"/>
            </a:endParaRPr>
          </a:p>
          <a:p>
            <a:pPr indent="-342900" lvl="0" marL="914400" rtl="0" algn="l">
              <a:lnSpc>
                <a:spcPct val="100000"/>
              </a:lnSpc>
              <a:spcBef>
                <a:spcPts val="0"/>
              </a:spcBef>
              <a:spcAft>
                <a:spcPts val="0"/>
              </a:spcAft>
              <a:buSzPts val="1800"/>
              <a:buFont typeface="Montserrat Medium"/>
              <a:buChar char="-"/>
            </a:pPr>
            <a:r>
              <a:rPr lang="ru-RU" sz="1800">
                <a:latin typeface="Montserrat Medium"/>
                <a:ea typeface="Montserrat Medium"/>
                <a:cs typeface="Montserrat Medium"/>
                <a:sym typeface="Montserrat Medium"/>
              </a:rPr>
              <a:t>длина импульса в диапазоне [100-2000] нс</a:t>
            </a:r>
            <a:endParaRPr sz="1800">
              <a:latin typeface="Montserrat Medium"/>
              <a:ea typeface="Montserrat Medium"/>
              <a:cs typeface="Montserrat Medium"/>
              <a:sym typeface="Montserrat Medium"/>
            </a:endParaRPr>
          </a:p>
          <a:p>
            <a:pPr indent="0" lvl="0" marL="1371600" rtl="0" algn="l">
              <a:lnSpc>
                <a:spcPct val="100000"/>
              </a:lnSpc>
              <a:spcBef>
                <a:spcPts val="0"/>
              </a:spcBef>
              <a:spcAft>
                <a:spcPts val="0"/>
              </a:spcAft>
              <a:buNone/>
            </a:pPr>
            <a:r>
              <a:t/>
            </a:r>
            <a:endParaRPr sz="1800">
              <a:latin typeface="Montserrat Medium"/>
              <a:ea typeface="Montserrat Medium"/>
              <a:cs typeface="Montserrat Medium"/>
              <a:sym typeface="Montserrat Medium"/>
            </a:endParaRPr>
          </a:p>
          <a:p>
            <a:pPr indent="-342900" lvl="0" marL="457200" rtl="0" algn="l">
              <a:lnSpc>
                <a:spcPct val="100000"/>
              </a:lnSpc>
              <a:spcBef>
                <a:spcPts val="0"/>
              </a:spcBef>
              <a:spcAft>
                <a:spcPts val="0"/>
              </a:spcAft>
              <a:buSzPts val="1800"/>
              <a:buFont typeface="Montserrat Medium"/>
              <a:buChar char="●"/>
            </a:pPr>
            <a:r>
              <a:rPr lang="ru-RU" sz="1800">
                <a:latin typeface="Montserrat Medium"/>
                <a:ea typeface="Montserrat Medium"/>
                <a:cs typeface="Montserrat Medium"/>
                <a:sym typeface="Montserrat Medium"/>
              </a:rPr>
              <a:t>Выделение сигнала в измерительных каналах</a:t>
            </a:r>
            <a:endParaRPr sz="1800">
              <a:latin typeface="Montserrat Medium"/>
              <a:ea typeface="Montserrat Medium"/>
              <a:cs typeface="Montserrat Medium"/>
              <a:sym typeface="Montserrat Medium"/>
            </a:endParaRPr>
          </a:p>
          <a:p>
            <a:pPr indent="-342900" lvl="0" marL="914400" rtl="0" algn="l">
              <a:lnSpc>
                <a:spcPct val="100000"/>
              </a:lnSpc>
              <a:spcBef>
                <a:spcPts val="0"/>
              </a:spcBef>
              <a:spcAft>
                <a:spcPts val="0"/>
              </a:spcAft>
              <a:buSzPts val="1800"/>
              <a:buFont typeface="Montserrat Medium"/>
              <a:buChar char="-"/>
            </a:pPr>
            <a:r>
              <a:rPr lang="ru-RU" sz="1800">
                <a:latin typeface="Montserrat Medium"/>
                <a:ea typeface="Montserrat Medium"/>
                <a:cs typeface="Montserrat Medium"/>
                <a:sym typeface="Montserrat Medium"/>
              </a:rPr>
              <a:t>максимальная амплитуда выше фона </a:t>
            </a:r>
            <a:r>
              <a:rPr lang="ru-RU" sz="1800">
                <a:solidFill>
                  <a:schemeClr val="dk1"/>
                </a:solidFill>
                <a:latin typeface="Montserrat Medium"/>
                <a:ea typeface="Montserrat Medium"/>
                <a:cs typeface="Montserrat Medium"/>
                <a:sym typeface="Montserrat Medium"/>
              </a:rPr>
              <a:t>в канале</a:t>
            </a:r>
            <a:endParaRPr sz="1800">
              <a:latin typeface="Montserrat Medium"/>
              <a:ea typeface="Montserrat Medium"/>
              <a:cs typeface="Montserrat Medium"/>
              <a:sym typeface="Montserrat Medium"/>
            </a:endParaRPr>
          </a:p>
          <a:p>
            <a:pPr indent="-342900" lvl="0" marL="914400" rtl="0" algn="l">
              <a:spcBef>
                <a:spcPts val="0"/>
              </a:spcBef>
              <a:spcAft>
                <a:spcPts val="0"/>
              </a:spcAft>
              <a:buSzPts val="1800"/>
              <a:buFont typeface="Montserrat Medium"/>
              <a:buChar char="-"/>
            </a:pPr>
            <a:r>
              <a:rPr lang="ru-RU" sz="1800">
                <a:latin typeface="Montserrat Medium"/>
                <a:ea typeface="Montserrat Medium"/>
                <a:cs typeface="Montserrat Medium"/>
                <a:sym typeface="Montserrat Medium"/>
              </a:rPr>
              <a:t>перекрываются по временам соседних измерительных каналах</a:t>
            </a:r>
            <a:endParaRPr sz="1800">
              <a:latin typeface="Montserrat Medium"/>
              <a:ea typeface="Montserrat Medium"/>
              <a:cs typeface="Montserrat Medium"/>
              <a:sym typeface="Montserrat Medium"/>
            </a:endParaRPr>
          </a:p>
          <a:p>
            <a:pPr indent="-342900" lvl="0" marL="914400" rtl="0" algn="l">
              <a:spcBef>
                <a:spcPts val="0"/>
              </a:spcBef>
              <a:spcAft>
                <a:spcPts val="0"/>
              </a:spcAft>
              <a:buSzPts val="1800"/>
              <a:buFont typeface="Montserrat Medium"/>
              <a:buChar char="-"/>
            </a:pPr>
            <a:r>
              <a:rPr lang="ru-RU" sz="1800">
                <a:latin typeface="Montserrat Medium"/>
                <a:ea typeface="Montserrat Medium"/>
                <a:cs typeface="Montserrat Medium"/>
                <a:sym typeface="Montserrat Medium"/>
              </a:rPr>
              <a:t>каждый измерительный канал имеет по 2 соседа</a:t>
            </a:r>
            <a:endParaRPr sz="1800">
              <a:latin typeface="Montserrat Medium"/>
              <a:ea typeface="Montserrat Medium"/>
              <a:cs typeface="Montserrat Medium"/>
              <a:sym typeface="Montserrat Medium"/>
            </a:endParaRPr>
          </a:p>
          <a:p>
            <a:pPr indent="-342900" lvl="0" marL="914400" rtl="0" algn="l">
              <a:spcBef>
                <a:spcPts val="0"/>
              </a:spcBef>
              <a:spcAft>
                <a:spcPts val="0"/>
              </a:spcAft>
              <a:buClr>
                <a:schemeClr val="dk1"/>
              </a:buClr>
              <a:buSzPts val="1800"/>
              <a:buFont typeface="Montserrat Medium"/>
              <a:buChar char="-"/>
            </a:pPr>
            <a:r>
              <a:rPr lang="ru-RU" sz="1800">
                <a:solidFill>
                  <a:schemeClr val="dk1"/>
                </a:solidFill>
                <a:latin typeface="Montserrat Medium"/>
                <a:ea typeface="Montserrat Medium"/>
                <a:cs typeface="Montserrat Medium"/>
                <a:sym typeface="Montserrat Medium"/>
              </a:rPr>
              <a:t>момент прихода ливня в каждом ФЭУ —  максимальная амплитуда сигнала</a:t>
            </a:r>
            <a:endParaRPr sz="18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latin typeface="Montserrat Medium"/>
              <a:ea typeface="Montserrat Medium"/>
              <a:cs typeface="Montserrat Medium"/>
              <a:sym typeface="Montserrat Medium"/>
            </a:endParaRPr>
          </a:p>
          <a:p>
            <a:pPr indent="-342900" lvl="0" marL="457200" rtl="0" algn="l">
              <a:spcBef>
                <a:spcPts val="0"/>
              </a:spcBef>
              <a:spcAft>
                <a:spcPts val="0"/>
              </a:spcAft>
              <a:buSzPts val="1800"/>
              <a:buFont typeface="Montserrat Medium"/>
              <a:buChar char="●"/>
            </a:pPr>
            <a:r>
              <a:rPr lang="ru-RU" sz="1800">
                <a:latin typeface="Montserrat Medium"/>
                <a:ea typeface="Montserrat Medium"/>
                <a:cs typeface="Montserrat Medium"/>
                <a:sym typeface="Montserrat Medium"/>
              </a:rPr>
              <a:t>П</a:t>
            </a:r>
            <a:r>
              <a:rPr lang="ru-RU" sz="1800">
                <a:solidFill>
                  <a:schemeClr val="dk1"/>
                </a:solidFill>
                <a:latin typeface="Montserrat Medium"/>
                <a:ea typeface="Montserrat Medium"/>
                <a:cs typeface="Montserrat Medium"/>
                <a:sym typeface="Montserrat Medium"/>
              </a:rPr>
              <a:t>еренос пространственно-временной (x</a:t>
            </a:r>
            <a:r>
              <a:rPr baseline="-25000" lang="ru-RU" sz="1800">
                <a:solidFill>
                  <a:schemeClr val="dk1"/>
                </a:solidFill>
                <a:latin typeface="Montserrat Medium"/>
                <a:ea typeface="Montserrat Medium"/>
                <a:cs typeface="Montserrat Medium"/>
                <a:sym typeface="Montserrat Medium"/>
              </a:rPr>
              <a:t>i</a:t>
            </a:r>
            <a:r>
              <a:rPr lang="ru-RU" sz="1800">
                <a:solidFill>
                  <a:schemeClr val="dk1"/>
                </a:solidFill>
                <a:latin typeface="Montserrat Medium"/>
                <a:ea typeface="Montserrat Medium"/>
                <a:cs typeface="Montserrat Medium"/>
                <a:sym typeface="Montserrat Medium"/>
              </a:rPr>
              <a:t>, y</a:t>
            </a:r>
            <a:r>
              <a:rPr baseline="-25000" lang="ru-RU" sz="1800">
                <a:solidFill>
                  <a:schemeClr val="dk1"/>
                </a:solidFill>
                <a:latin typeface="Montserrat Medium"/>
                <a:ea typeface="Montserrat Medium"/>
                <a:cs typeface="Montserrat Medium"/>
                <a:sym typeface="Montserrat Medium"/>
              </a:rPr>
              <a:t>i</a:t>
            </a:r>
            <a:r>
              <a:rPr lang="ru-RU" sz="1800">
                <a:solidFill>
                  <a:schemeClr val="dk1"/>
                </a:solidFill>
                <a:latin typeface="Montserrat Medium"/>
                <a:ea typeface="Montserrat Medium"/>
                <a:cs typeface="Montserrat Medium"/>
                <a:sym typeface="Montserrat Medium"/>
              </a:rPr>
              <a:t>, t</a:t>
            </a:r>
            <a:r>
              <a:rPr baseline="-25000" lang="ru-RU" sz="1800">
                <a:solidFill>
                  <a:schemeClr val="dk1"/>
                </a:solidFill>
                <a:latin typeface="Montserrat Medium"/>
                <a:ea typeface="Montserrat Medium"/>
                <a:cs typeface="Montserrat Medium"/>
                <a:sym typeface="Montserrat Medium"/>
              </a:rPr>
              <a:t>i </a:t>
            </a:r>
            <a:r>
              <a:rPr lang="ru-RU" sz="1800">
                <a:solidFill>
                  <a:schemeClr val="dk1"/>
                </a:solidFill>
                <a:latin typeface="Montserrat Medium"/>
                <a:ea typeface="Montserrat Medium"/>
                <a:cs typeface="Montserrat Medium"/>
                <a:sym typeface="Montserrat Medium"/>
              </a:rPr>
              <a:t>) структуры фронта с мозаики на снег</a:t>
            </a:r>
            <a:endParaRPr sz="1800">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t/>
            </a:r>
            <a:endParaRPr sz="1800">
              <a:solidFill>
                <a:schemeClr val="dk1"/>
              </a:solidFill>
              <a:latin typeface="Montserrat Medium"/>
              <a:ea typeface="Montserrat Medium"/>
              <a:cs typeface="Montserrat Medium"/>
              <a:sym typeface="Montserrat Medium"/>
            </a:endParaRPr>
          </a:p>
          <a:p>
            <a:pPr indent="-342900" lvl="0" marL="457200" rtl="0" algn="l">
              <a:spcBef>
                <a:spcPts val="0"/>
              </a:spcBef>
              <a:spcAft>
                <a:spcPts val="0"/>
              </a:spcAft>
              <a:buClr>
                <a:schemeClr val="dk1"/>
              </a:buClr>
              <a:buSzPts val="1800"/>
              <a:buFont typeface="Montserrat Medium"/>
              <a:buChar char="●"/>
            </a:pPr>
            <a:r>
              <a:rPr lang="ru-RU" sz="1800">
                <a:solidFill>
                  <a:schemeClr val="dk1"/>
                </a:solidFill>
                <a:latin typeface="Montserrat Medium"/>
                <a:ea typeface="Montserrat Medium"/>
                <a:cs typeface="Montserrat Medium"/>
                <a:sym typeface="Montserrat Medium"/>
              </a:rPr>
              <a:t>Алгоритм восстановления направления ливня</a:t>
            </a:r>
            <a:endParaRPr sz="1800">
              <a:solidFill>
                <a:schemeClr val="dk1"/>
              </a:solidFill>
              <a:latin typeface="Montserrat Medium"/>
              <a:ea typeface="Montserrat Medium"/>
              <a:cs typeface="Montserrat Medium"/>
              <a:sym typeface="Montserrat Medium"/>
            </a:endParaRPr>
          </a:p>
          <a:p>
            <a:pPr indent="-342900" lvl="0" marL="914400" rtl="0" algn="l">
              <a:spcBef>
                <a:spcPts val="0"/>
              </a:spcBef>
              <a:spcAft>
                <a:spcPts val="0"/>
              </a:spcAft>
              <a:buClr>
                <a:schemeClr val="dk1"/>
              </a:buClr>
              <a:buSzPts val="1800"/>
              <a:buFont typeface="Montserrat Medium"/>
              <a:buChar char="-"/>
            </a:pPr>
            <a:r>
              <a:rPr lang="ru-RU" sz="1800">
                <a:solidFill>
                  <a:schemeClr val="dk1"/>
                </a:solidFill>
                <a:latin typeface="Montserrat Medium"/>
                <a:ea typeface="Montserrat Medium"/>
                <a:cs typeface="Montserrat Medium"/>
                <a:sym typeface="Montserrat Medium"/>
              </a:rPr>
              <a:t>аппроксимация фронта взвешенным методом наименьших квадратов. Веса — амплитуды сигнала в канале</a:t>
            </a:r>
            <a:endParaRPr sz="1800">
              <a:solidFill>
                <a:schemeClr val="dk1"/>
              </a:solidFill>
              <a:latin typeface="Montserrat Medium"/>
              <a:ea typeface="Montserrat Medium"/>
              <a:cs typeface="Montserrat Medium"/>
              <a:sym typeface="Montserrat Medium"/>
            </a:endParaRPr>
          </a:p>
          <a:p>
            <a:pPr indent="-342900" lvl="0" marL="914400" rtl="0" algn="l">
              <a:spcBef>
                <a:spcPts val="0"/>
              </a:spcBef>
              <a:spcAft>
                <a:spcPts val="0"/>
              </a:spcAft>
              <a:buClr>
                <a:schemeClr val="dk1"/>
              </a:buClr>
              <a:buSzPts val="1800"/>
              <a:buFont typeface="Montserrat Medium"/>
              <a:buChar char="-"/>
            </a:pPr>
            <a:r>
              <a:rPr lang="ru-RU" sz="1800">
                <a:solidFill>
                  <a:schemeClr val="dk1"/>
                </a:solidFill>
                <a:latin typeface="Montserrat Medium"/>
                <a:ea typeface="Montserrat Medium"/>
                <a:cs typeface="Montserrat Medium"/>
                <a:sym typeface="Montserrat Medium"/>
              </a:rPr>
              <a:t>аппроксимация квадратичной функцией с параметрами a</a:t>
            </a:r>
            <a:r>
              <a:rPr baseline="-25000" lang="ru-RU" sz="1800">
                <a:solidFill>
                  <a:schemeClr val="dk1"/>
                </a:solidFill>
                <a:latin typeface="Montserrat Medium"/>
                <a:ea typeface="Montserrat Medium"/>
                <a:cs typeface="Montserrat Medium"/>
                <a:sym typeface="Montserrat Medium"/>
              </a:rPr>
              <a:t>0</a:t>
            </a:r>
            <a:r>
              <a:rPr lang="ru-RU" sz="1800">
                <a:solidFill>
                  <a:schemeClr val="dk1"/>
                </a:solidFill>
                <a:latin typeface="Montserrat Medium"/>
                <a:ea typeface="Montserrat Medium"/>
                <a:cs typeface="Montserrat Medium"/>
                <a:sym typeface="Montserrat Medium"/>
              </a:rPr>
              <a:t>, a</a:t>
            </a:r>
            <a:r>
              <a:rPr baseline="-25000" lang="ru-RU" sz="1800">
                <a:solidFill>
                  <a:schemeClr val="dk1"/>
                </a:solidFill>
                <a:latin typeface="Montserrat Medium"/>
                <a:ea typeface="Montserrat Medium"/>
                <a:cs typeface="Montserrat Medium"/>
                <a:sym typeface="Montserrat Medium"/>
              </a:rPr>
              <a:t>1</a:t>
            </a:r>
            <a:r>
              <a:rPr lang="ru-RU" sz="1800">
                <a:solidFill>
                  <a:schemeClr val="dk1"/>
                </a:solidFill>
                <a:latin typeface="Montserrat Medium"/>
                <a:ea typeface="Montserrat Medium"/>
                <a:cs typeface="Montserrat Medium"/>
                <a:sym typeface="Montserrat Medium"/>
              </a:rPr>
              <a:t>, a</a:t>
            </a:r>
            <a:r>
              <a:rPr baseline="-25000" lang="ru-RU" sz="1800">
                <a:solidFill>
                  <a:schemeClr val="dk1"/>
                </a:solidFill>
                <a:latin typeface="Montserrat Medium"/>
                <a:ea typeface="Montserrat Medium"/>
                <a:cs typeface="Montserrat Medium"/>
                <a:sym typeface="Montserrat Medium"/>
              </a:rPr>
              <a:t>2</a:t>
            </a:r>
            <a:r>
              <a:rPr lang="ru-RU" sz="1800">
                <a:solidFill>
                  <a:schemeClr val="dk1"/>
                </a:solidFill>
                <a:latin typeface="Montserrat Medium"/>
                <a:ea typeface="Montserrat Medium"/>
                <a:cs typeface="Montserrat Medium"/>
                <a:sym typeface="Montserrat Medium"/>
              </a:rPr>
              <a:t> </a:t>
            </a:r>
            <a:endParaRPr sz="1800">
              <a:solidFill>
                <a:schemeClr val="dk1"/>
              </a:solidFill>
              <a:latin typeface="Montserrat Medium"/>
              <a:ea typeface="Montserrat Medium"/>
              <a:cs typeface="Montserrat Medium"/>
              <a:sym typeface="Montserrat Medium"/>
            </a:endParaRPr>
          </a:p>
        </p:txBody>
      </p:sp>
      <p:sp>
        <p:nvSpPr>
          <p:cNvPr id="267" name="Google Shape;267;g2e8fd1e7db6_17_6"/>
          <p:cNvSpPr/>
          <p:nvPr/>
        </p:nvSpPr>
        <p:spPr>
          <a:xfrm>
            <a:off x="11161580" y="11234028"/>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lang="ru-RU" sz="2600">
                <a:solidFill>
                  <a:srgbClr val="FFFFFF"/>
                </a:solidFill>
              </a:rPr>
              <a:t>Сравнение с телескопом СФЕРА-2</a:t>
            </a:r>
            <a:endParaRPr i="0" sz="2600" u="none" cap="none" strike="noStrike"/>
          </a:p>
        </p:txBody>
      </p:sp>
      <p:sp>
        <p:nvSpPr>
          <p:cNvPr id="268" name="Google Shape;268;g2e8fd1e7db6_17_6"/>
          <p:cNvSpPr txBox="1"/>
          <p:nvPr/>
        </p:nvSpPr>
        <p:spPr>
          <a:xfrm>
            <a:off x="985375" y="21510550"/>
            <a:ext cx="9285900" cy="7389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ru-RU" sz="1800">
                <a:latin typeface="Montserrat Medium"/>
                <a:ea typeface="Montserrat Medium"/>
                <a:cs typeface="Montserrat Medium"/>
                <a:sym typeface="Montserrat Medium"/>
              </a:rPr>
              <a:t>Ось ливня определяется по центру тяжести сигналов в соседних с содержащим максимальное число фотонов пикселем</a:t>
            </a:r>
            <a:endParaRPr sz="1800">
              <a:latin typeface="Montserrat Medium"/>
              <a:ea typeface="Montserrat Medium"/>
              <a:cs typeface="Montserrat Medium"/>
              <a:sym typeface="Montserrat Medium"/>
            </a:endParaRPr>
          </a:p>
        </p:txBody>
      </p:sp>
      <p:sp>
        <p:nvSpPr>
          <p:cNvPr id="269" name="Google Shape;269;g2e8fd1e7db6_17_6"/>
          <p:cNvSpPr/>
          <p:nvPr/>
        </p:nvSpPr>
        <p:spPr>
          <a:xfrm>
            <a:off x="11146680" y="17119615"/>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lang="ru-RU" sz="2600">
                <a:solidFill>
                  <a:srgbClr val="FFFFFF"/>
                </a:solidFill>
              </a:rPr>
              <a:t>Экспериментальные события СФЕРА-2</a:t>
            </a:r>
            <a:endParaRPr i="0" sz="2600" u="none" cap="none" strike="noStrike"/>
          </a:p>
        </p:txBody>
      </p:sp>
      <p:sp>
        <p:nvSpPr>
          <p:cNvPr id="270" name="Google Shape;270;g2e8fd1e7db6_17_6"/>
          <p:cNvSpPr txBox="1"/>
          <p:nvPr/>
        </p:nvSpPr>
        <p:spPr>
          <a:xfrm>
            <a:off x="11159925" y="23542075"/>
            <a:ext cx="9289200" cy="2678100"/>
          </a:xfrm>
          <a:prstGeom prst="rect">
            <a:avLst/>
          </a:prstGeom>
          <a:noFill/>
          <a:ln>
            <a:noFill/>
          </a:ln>
        </p:spPr>
        <p:txBody>
          <a:bodyPr anchorCtr="0" anchor="t" bIns="91425" lIns="91425" spcFirstLastPara="1" rIns="91425" wrap="square" tIns="91425">
            <a:spAutoFit/>
          </a:bodyPr>
          <a:lstStyle/>
          <a:p>
            <a:pPr indent="457200" lvl="0" marL="0" rtl="0" algn="just">
              <a:spcBef>
                <a:spcPts val="0"/>
              </a:spcBef>
              <a:spcAft>
                <a:spcPts val="0"/>
              </a:spcAft>
              <a:buNone/>
            </a:pPr>
            <a:r>
              <a:rPr lang="ru-RU" sz="1800">
                <a:latin typeface="Montserrat Medium"/>
                <a:ea typeface="Montserrat Medium"/>
                <a:cs typeface="Montserrat Medium"/>
                <a:sym typeface="Montserrat Medium"/>
              </a:rPr>
              <a:t>Разработан алгоритм восстановления направления ШАЛ по отраженному от снега черенковскому свету для телескопов типа СФЕРА. Восстановленный фронт ливня на снег аппроксимируется взвешенным методом наименьших квадратов квадратичной функцией. </a:t>
            </a:r>
            <a:endParaRPr sz="1800">
              <a:latin typeface="Montserrat Medium"/>
              <a:ea typeface="Montserrat Medium"/>
              <a:cs typeface="Montserrat Medium"/>
              <a:sym typeface="Montserrat Medium"/>
            </a:endParaRPr>
          </a:p>
          <a:p>
            <a:pPr indent="457200" lvl="0" marL="0" rtl="0" algn="just">
              <a:spcBef>
                <a:spcPts val="0"/>
              </a:spcBef>
              <a:spcAft>
                <a:spcPts val="0"/>
              </a:spcAft>
              <a:buNone/>
            </a:pPr>
            <a:r>
              <a:rPr lang="ru-RU" sz="1800">
                <a:latin typeface="Montserrat Medium"/>
                <a:ea typeface="Montserrat Medium"/>
                <a:cs typeface="Montserrat Medium"/>
                <a:sym typeface="Montserrat Medium"/>
              </a:rPr>
              <a:t>Для телескопа СФЕРА-3 средние ошибки определения направления для всех выборок 1.5 ± 0.7º, средние ошибки определения направление — 7.5 ± 4.5 м. По сравнению с результатами для телескопа СФЕРА-2 углы определяются лучше на  5%, а ось ливня — в среднем на 25%.</a:t>
            </a:r>
            <a:endParaRPr sz="1800">
              <a:latin typeface="Montserrat Medium"/>
              <a:ea typeface="Montserrat Medium"/>
              <a:cs typeface="Montserrat Medium"/>
              <a:sym typeface="Montserrat Medium"/>
            </a:endParaRPr>
          </a:p>
          <a:p>
            <a:pPr indent="457200" lvl="0" marL="0" rtl="0" algn="just">
              <a:spcBef>
                <a:spcPts val="0"/>
              </a:spcBef>
              <a:spcAft>
                <a:spcPts val="0"/>
              </a:spcAft>
              <a:buNone/>
            </a:pPr>
            <a:r>
              <a:rPr lang="ru-RU" sz="1800">
                <a:latin typeface="Montserrat Medium"/>
                <a:ea typeface="Montserrat Medium"/>
                <a:cs typeface="Montserrat Medium"/>
                <a:sym typeface="Montserrat Medium"/>
              </a:rPr>
              <a:t>Алгоритм применен к экспериментальным событиям 2012 и 2013 гг.</a:t>
            </a:r>
            <a:endParaRPr sz="1800">
              <a:latin typeface="Montserrat Medium"/>
              <a:ea typeface="Montserrat Medium"/>
              <a:cs typeface="Montserrat Medium"/>
              <a:sym typeface="Montserrat Medium"/>
            </a:endParaRPr>
          </a:p>
        </p:txBody>
      </p:sp>
      <p:sp>
        <p:nvSpPr>
          <p:cNvPr id="271" name="Google Shape;271;g2e8fd1e7db6_17_6"/>
          <p:cNvSpPr txBox="1"/>
          <p:nvPr/>
        </p:nvSpPr>
        <p:spPr>
          <a:xfrm>
            <a:off x="11145025" y="17856388"/>
            <a:ext cx="9285900" cy="1293000"/>
          </a:xfrm>
          <a:prstGeom prst="rect">
            <a:avLst/>
          </a:prstGeom>
          <a:noFill/>
          <a:ln>
            <a:noFill/>
          </a:ln>
        </p:spPr>
        <p:txBody>
          <a:bodyPr anchorCtr="0" anchor="t" bIns="91425" lIns="91425" spcFirstLastPara="1" rIns="91425" wrap="square" tIns="91425">
            <a:spAutoFit/>
          </a:bodyPr>
          <a:lstStyle/>
          <a:p>
            <a:pPr indent="457200" lvl="0" marL="0" rtl="0" algn="just">
              <a:spcBef>
                <a:spcPts val="0"/>
              </a:spcBef>
              <a:spcAft>
                <a:spcPts val="0"/>
              </a:spcAft>
              <a:buNone/>
            </a:pPr>
            <a:r>
              <a:rPr lang="ru-RU" sz="1800">
                <a:latin typeface="Montserrat Medium"/>
                <a:ea typeface="Montserrat Medium"/>
                <a:cs typeface="Montserrat Medium"/>
                <a:sym typeface="Montserrat Medium"/>
              </a:rPr>
              <a:t>Разработанный алгоритм применен к экспериментальным данным, получены телескопом СФЕРА-2 в 2012 и 2013 гг. Из 823 событий ШАЛ, на основе критериев отбора ливней, отобрано 40%. Угол наклона установки не учитывался.</a:t>
            </a:r>
            <a:endParaRPr sz="1800">
              <a:latin typeface="Montserrat Medium"/>
              <a:ea typeface="Montserrat Medium"/>
              <a:cs typeface="Montserrat Medium"/>
              <a:sym typeface="Montserrat Medium"/>
            </a:endParaRPr>
          </a:p>
        </p:txBody>
      </p:sp>
      <p:sp>
        <p:nvSpPr>
          <p:cNvPr id="272" name="Google Shape;272;g2e8fd1e7db6_17_6"/>
          <p:cNvSpPr txBox="1"/>
          <p:nvPr/>
        </p:nvSpPr>
        <p:spPr>
          <a:xfrm>
            <a:off x="1061075" y="20216294"/>
            <a:ext cx="4680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600">
                <a:latin typeface="Montserrat"/>
                <a:ea typeface="Montserrat"/>
                <a:cs typeface="Montserrat"/>
                <a:sym typeface="Montserrat"/>
              </a:rPr>
              <a:t>Рис. 1а. Выделение суммарного импульса  в отклике</a:t>
            </a:r>
            <a:endParaRPr sz="1600">
              <a:latin typeface="Montserrat"/>
              <a:ea typeface="Montserrat"/>
              <a:cs typeface="Montserrat"/>
              <a:sym typeface="Montserrat"/>
            </a:endParaRPr>
          </a:p>
        </p:txBody>
      </p:sp>
      <p:sp>
        <p:nvSpPr>
          <p:cNvPr id="273" name="Google Shape;273;g2e8fd1e7db6_17_6"/>
          <p:cNvSpPr txBox="1"/>
          <p:nvPr/>
        </p:nvSpPr>
        <p:spPr>
          <a:xfrm>
            <a:off x="5575388" y="20218048"/>
            <a:ext cx="5012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600">
                <a:latin typeface="Montserrat"/>
                <a:ea typeface="Montserrat"/>
                <a:cs typeface="Montserrat"/>
                <a:sym typeface="Montserrat"/>
              </a:rPr>
              <a:t>Рис. 1б. Пример аппроксимации фронта </a:t>
            </a:r>
            <a:endParaRPr sz="1600">
              <a:latin typeface="Montserrat"/>
              <a:ea typeface="Montserrat"/>
              <a:cs typeface="Montserrat"/>
              <a:sym typeface="Montserrat"/>
            </a:endParaRPr>
          </a:p>
        </p:txBody>
      </p:sp>
      <p:sp>
        <p:nvSpPr>
          <p:cNvPr id="274" name="Google Shape;274;g2e8fd1e7db6_17_6"/>
          <p:cNvSpPr txBox="1"/>
          <p:nvPr/>
        </p:nvSpPr>
        <p:spPr>
          <a:xfrm>
            <a:off x="1193050" y="25892238"/>
            <a:ext cx="8919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RU" sz="1600">
                <a:latin typeface="Montserrat"/>
                <a:ea typeface="Montserrat"/>
                <a:cs typeface="Montserrat"/>
                <a:sym typeface="Montserrat"/>
              </a:rPr>
              <a:t>Рисунок 2. Схема мозаик телескопов СФЕРА-2 (слева) и СФЕРА-3 (справа) </a:t>
            </a:r>
            <a:endParaRPr sz="1600">
              <a:latin typeface="Montserrat"/>
              <a:ea typeface="Montserrat"/>
              <a:cs typeface="Montserrat"/>
              <a:sym typeface="Montserrat"/>
            </a:endParaRPr>
          </a:p>
        </p:txBody>
      </p:sp>
      <p:sp>
        <p:nvSpPr>
          <p:cNvPr id="275" name="Google Shape;275;g2e8fd1e7db6_17_6"/>
          <p:cNvSpPr txBox="1"/>
          <p:nvPr/>
        </p:nvSpPr>
        <p:spPr>
          <a:xfrm>
            <a:off x="11143375" y="5528263"/>
            <a:ext cx="9289200" cy="2207100"/>
          </a:xfrm>
          <a:prstGeom prst="rect">
            <a:avLst/>
          </a:prstGeom>
          <a:noFill/>
          <a:ln>
            <a:noFill/>
          </a:ln>
        </p:spPr>
        <p:txBody>
          <a:bodyPr anchorCtr="0" anchor="t" bIns="91425" lIns="91425" spcFirstLastPara="1" rIns="91425" wrap="square" tIns="91425">
            <a:spAutoFit/>
          </a:bodyPr>
          <a:lstStyle/>
          <a:p>
            <a:pPr indent="457200" lvl="0" marL="0" rtl="0" algn="just">
              <a:spcBef>
                <a:spcPts val="0"/>
              </a:spcBef>
              <a:spcAft>
                <a:spcPts val="0"/>
              </a:spcAft>
              <a:buNone/>
            </a:pPr>
            <a:r>
              <a:rPr lang="ru-RU" sz="1800">
                <a:latin typeface="Montserrat Medium"/>
                <a:ea typeface="Montserrat Medium"/>
                <a:cs typeface="Montserrat Medium"/>
                <a:sym typeface="Montserrat Medium"/>
              </a:rPr>
              <a:t>Средние ошибки определения направления Ω по трем первичным ядрам с энергией 10 ПэВ для высоты детектора 500 м составляют 1.32 ± 0.64º, для высоты 1000 м — 1.75 ± 0.79º. Для каждого ливня ошибка определения направления </a:t>
            </a:r>
            <a:r>
              <a:rPr lang="ru-RU" sz="1800">
                <a:solidFill>
                  <a:schemeClr val="dk1"/>
                </a:solidFill>
                <a:latin typeface="Montserrat Medium"/>
                <a:ea typeface="Montserrat Medium"/>
                <a:cs typeface="Montserrat Medium"/>
                <a:sym typeface="Montserrat Medium"/>
              </a:rPr>
              <a:t>не  превышает 4.3º.</a:t>
            </a:r>
            <a:endParaRPr sz="1800">
              <a:solidFill>
                <a:schemeClr val="dk1"/>
              </a:solidFill>
              <a:latin typeface="Montserrat Medium"/>
              <a:ea typeface="Montserrat Medium"/>
              <a:cs typeface="Montserrat Medium"/>
              <a:sym typeface="Montserrat Medium"/>
            </a:endParaRPr>
          </a:p>
          <a:p>
            <a:pPr indent="457200" lvl="0" marL="0" rtl="0" algn="just">
              <a:lnSpc>
                <a:spcPct val="115000"/>
              </a:lnSpc>
              <a:spcBef>
                <a:spcPts val="0"/>
              </a:spcBef>
              <a:spcAft>
                <a:spcPts val="0"/>
              </a:spcAft>
              <a:buClr>
                <a:schemeClr val="dk1"/>
              </a:buClr>
              <a:buSzPts val="1100"/>
              <a:buFont typeface="Arial"/>
              <a:buNone/>
            </a:pPr>
            <a:r>
              <a:rPr lang="ru-RU" sz="1800">
                <a:latin typeface="Montserrat Medium"/>
                <a:ea typeface="Montserrat Medium"/>
                <a:cs typeface="Montserrat Medium"/>
                <a:sym typeface="Montserrat Medium"/>
              </a:rPr>
              <a:t>На высоте 500 м положение оси ливня определяется с точностью в среднем 5 ± 3 м, на высоте 1000 м — 10 ± 3 м.</a:t>
            </a:r>
            <a:endParaRPr sz="1800">
              <a:latin typeface="Montserrat Medium"/>
              <a:ea typeface="Montserrat Medium"/>
              <a:cs typeface="Montserrat Medium"/>
              <a:sym typeface="Montserrat Medium"/>
            </a:endParaRPr>
          </a:p>
          <a:p>
            <a:pPr indent="0" lvl="0" marL="0" rtl="0" algn="just">
              <a:spcBef>
                <a:spcPts val="0"/>
              </a:spcBef>
              <a:spcAft>
                <a:spcPts val="0"/>
              </a:spcAft>
              <a:buNone/>
            </a:pPr>
            <a:r>
              <a:t/>
            </a:r>
            <a:endParaRPr sz="1800">
              <a:solidFill>
                <a:schemeClr val="dk1"/>
              </a:solidFill>
              <a:latin typeface="Montserrat Medium"/>
              <a:ea typeface="Montserrat Medium"/>
              <a:cs typeface="Montserrat Medium"/>
              <a:sym typeface="Montserrat Medium"/>
            </a:endParaRPr>
          </a:p>
        </p:txBody>
      </p:sp>
      <p:sp>
        <p:nvSpPr>
          <p:cNvPr id="276" name="Google Shape;276;g2e8fd1e7db6_17_6"/>
          <p:cNvSpPr txBox="1"/>
          <p:nvPr/>
        </p:nvSpPr>
        <p:spPr>
          <a:xfrm>
            <a:off x="11161575" y="11944900"/>
            <a:ext cx="9285900" cy="1569900"/>
          </a:xfrm>
          <a:prstGeom prst="rect">
            <a:avLst/>
          </a:prstGeom>
          <a:noFill/>
          <a:ln>
            <a:noFill/>
          </a:ln>
        </p:spPr>
        <p:txBody>
          <a:bodyPr anchorCtr="0" anchor="t" bIns="91425" lIns="91425" spcFirstLastPara="1" rIns="91425" wrap="square" tIns="91425">
            <a:spAutoFit/>
          </a:bodyPr>
          <a:lstStyle/>
          <a:p>
            <a:pPr indent="457200" lvl="0" marL="0" rtl="0" algn="just">
              <a:spcBef>
                <a:spcPts val="0"/>
              </a:spcBef>
              <a:spcAft>
                <a:spcPts val="0"/>
              </a:spcAft>
              <a:buClr>
                <a:schemeClr val="dk1"/>
              </a:buClr>
              <a:buSzPts val="1100"/>
              <a:buFont typeface="Arial"/>
              <a:buNone/>
            </a:pPr>
            <a:r>
              <a:rPr lang="ru-RU" sz="1800">
                <a:solidFill>
                  <a:schemeClr val="dk1"/>
                </a:solidFill>
                <a:latin typeface="Montserrat Medium"/>
                <a:ea typeface="Montserrat Medium"/>
                <a:cs typeface="Montserrat Medium"/>
                <a:sym typeface="Montserrat Medium"/>
              </a:rPr>
              <a:t>СФЕРА-3 показывает лучшие точности определения параметров. Направления по трем первичным ядрам с энергией 10 и 30 ПэВ для высоты детектора 500 м и 900 м лучше на ~5% .</a:t>
            </a:r>
            <a:endParaRPr sz="1800">
              <a:solidFill>
                <a:schemeClr val="dk1"/>
              </a:solidFill>
              <a:latin typeface="Montserrat Medium"/>
              <a:ea typeface="Montserrat Medium"/>
              <a:cs typeface="Montserrat Medium"/>
              <a:sym typeface="Montserrat Medium"/>
            </a:endParaRPr>
          </a:p>
          <a:p>
            <a:pPr indent="457200" lvl="0" marL="0" rtl="0" algn="l">
              <a:spcBef>
                <a:spcPts val="0"/>
              </a:spcBef>
              <a:spcAft>
                <a:spcPts val="0"/>
              </a:spcAft>
              <a:buNone/>
            </a:pPr>
            <a:r>
              <a:rPr lang="ru-RU" sz="1800">
                <a:solidFill>
                  <a:schemeClr val="dk1"/>
                </a:solidFill>
                <a:latin typeface="Montserrat Medium"/>
                <a:ea typeface="Montserrat Medium"/>
                <a:cs typeface="Montserrat Medium"/>
                <a:sym typeface="Montserrat Medium"/>
              </a:rPr>
              <a:t>Положение ливня на высоте 500 м лучше на ~40%. На высоте 1000 м — лучше на ~15%. </a:t>
            </a:r>
            <a:endParaRPr sz="1800">
              <a:solidFill>
                <a:schemeClr val="dk1"/>
              </a:solidFill>
              <a:latin typeface="Montserrat Medium"/>
              <a:ea typeface="Montserrat Medium"/>
              <a:cs typeface="Montserrat Medium"/>
              <a:sym typeface="Montserrat Medium"/>
            </a:endParaRPr>
          </a:p>
        </p:txBody>
      </p:sp>
      <p:sp>
        <p:nvSpPr>
          <p:cNvPr id="277" name="Google Shape;277;g2e8fd1e7db6_17_6"/>
          <p:cNvSpPr txBox="1"/>
          <p:nvPr/>
        </p:nvSpPr>
        <p:spPr>
          <a:xfrm>
            <a:off x="11328362" y="10334325"/>
            <a:ext cx="4680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00">
                <a:latin typeface="Montserrat"/>
                <a:ea typeface="Montserrat"/>
                <a:cs typeface="Montserrat"/>
                <a:sym typeface="Montserrat"/>
              </a:rPr>
              <a:t>Рис. 3а Распределение ошибок определения направления для СФЕРА-3 </a:t>
            </a:r>
            <a:endParaRPr sz="1600">
              <a:latin typeface="Montserrat"/>
              <a:ea typeface="Montserrat"/>
              <a:cs typeface="Montserrat"/>
              <a:sym typeface="Montserrat"/>
            </a:endParaRPr>
          </a:p>
        </p:txBody>
      </p:sp>
      <p:sp>
        <p:nvSpPr>
          <p:cNvPr id="278" name="Google Shape;278;g2e8fd1e7db6_17_6"/>
          <p:cNvSpPr txBox="1"/>
          <p:nvPr/>
        </p:nvSpPr>
        <p:spPr>
          <a:xfrm>
            <a:off x="16165200" y="10329208"/>
            <a:ext cx="4275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00">
                <a:latin typeface="Montserrat"/>
                <a:ea typeface="Montserrat"/>
                <a:cs typeface="Montserrat"/>
                <a:sym typeface="Montserrat"/>
              </a:rPr>
              <a:t>Рис. 3б Ошибки определения оси ливня для СФЕРА-3</a:t>
            </a:r>
            <a:endParaRPr sz="1600">
              <a:latin typeface="Montserrat"/>
              <a:ea typeface="Montserrat"/>
              <a:cs typeface="Montserrat"/>
              <a:sym typeface="Montserrat"/>
            </a:endParaRPr>
          </a:p>
        </p:txBody>
      </p:sp>
      <p:sp>
        <p:nvSpPr>
          <p:cNvPr id="279" name="Google Shape;279;g2e8fd1e7db6_17_6"/>
          <p:cNvSpPr txBox="1"/>
          <p:nvPr/>
        </p:nvSpPr>
        <p:spPr>
          <a:xfrm>
            <a:off x="11314376" y="22025363"/>
            <a:ext cx="464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00">
                <a:latin typeface="Montserrat"/>
                <a:ea typeface="Montserrat"/>
                <a:cs typeface="Montserrat"/>
                <a:sym typeface="Montserrat"/>
              </a:rPr>
              <a:t>Рис. 5а Распределение зенитных углов</a:t>
            </a:r>
            <a:endParaRPr sz="1600">
              <a:latin typeface="Montserrat"/>
              <a:ea typeface="Montserrat"/>
              <a:cs typeface="Montserrat"/>
              <a:sym typeface="Montserrat"/>
            </a:endParaRPr>
          </a:p>
        </p:txBody>
      </p:sp>
      <p:sp>
        <p:nvSpPr>
          <p:cNvPr id="280" name="Google Shape;280;g2e8fd1e7db6_17_6"/>
          <p:cNvSpPr txBox="1"/>
          <p:nvPr/>
        </p:nvSpPr>
        <p:spPr>
          <a:xfrm>
            <a:off x="15962275" y="22032875"/>
            <a:ext cx="5127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00">
                <a:latin typeface="Montserrat"/>
                <a:ea typeface="Montserrat"/>
                <a:cs typeface="Montserrat"/>
                <a:sym typeface="Montserrat"/>
              </a:rPr>
              <a:t>Рис. 5б Распределение азимутальных углов</a:t>
            </a:r>
            <a:endParaRPr sz="1600">
              <a:latin typeface="Montserrat"/>
              <a:ea typeface="Montserrat"/>
              <a:cs typeface="Montserrat"/>
              <a:sym typeface="Montserrat"/>
            </a:endParaRPr>
          </a:p>
        </p:txBody>
      </p:sp>
      <p:sp>
        <p:nvSpPr>
          <p:cNvPr id="281" name="Google Shape;281;g2e8fd1e7db6_17_6"/>
          <p:cNvSpPr txBox="1"/>
          <p:nvPr/>
        </p:nvSpPr>
        <p:spPr>
          <a:xfrm>
            <a:off x="11468400" y="16321050"/>
            <a:ext cx="4647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00">
                <a:latin typeface="Montserrat"/>
                <a:ea typeface="Montserrat"/>
                <a:cs typeface="Montserrat"/>
                <a:sym typeface="Montserrat"/>
              </a:rPr>
              <a:t>Рис. 4а Распределение ошибок определения направления для СФЕРА-2</a:t>
            </a:r>
            <a:endParaRPr sz="1600">
              <a:latin typeface="Montserrat"/>
              <a:ea typeface="Montserrat"/>
              <a:cs typeface="Montserrat"/>
              <a:sym typeface="Montserrat"/>
            </a:endParaRPr>
          </a:p>
        </p:txBody>
      </p:sp>
      <p:sp>
        <p:nvSpPr>
          <p:cNvPr id="282" name="Google Shape;282;g2e8fd1e7db6_17_6"/>
          <p:cNvSpPr txBox="1"/>
          <p:nvPr/>
        </p:nvSpPr>
        <p:spPr>
          <a:xfrm>
            <a:off x="16308525" y="16315332"/>
            <a:ext cx="3919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00">
                <a:latin typeface="Montserrat"/>
                <a:ea typeface="Montserrat"/>
                <a:cs typeface="Montserrat"/>
                <a:sym typeface="Montserrat"/>
              </a:rPr>
              <a:t>Рис. 4б Ошибки определения оси ливня для СФЕРА-2</a:t>
            </a:r>
            <a:endParaRPr sz="1600">
              <a:latin typeface="Montserrat"/>
              <a:ea typeface="Montserrat"/>
              <a:cs typeface="Montserrat"/>
              <a:sym typeface="Montserrat"/>
            </a:endParaRPr>
          </a:p>
        </p:txBody>
      </p:sp>
      <p:sp>
        <p:nvSpPr>
          <p:cNvPr id="283" name="Google Shape;283;g2e8fd1e7db6_17_6"/>
          <p:cNvSpPr/>
          <p:nvPr/>
        </p:nvSpPr>
        <p:spPr>
          <a:xfrm>
            <a:off x="1010060" y="20813575"/>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lang="ru-RU" sz="2600">
                <a:solidFill>
                  <a:srgbClr val="FFFFFF"/>
                </a:solidFill>
              </a:rPr>
              <a:t>Определение положения оси ливня</a:t>
            </a:r>
            <a:endParaRPr i="0" sz="2600" u="none" cap="none" strike="noStrike"/>
          </a:p>
        </p:txBody>
      </p:sp>
      <p:pic>
        <p:nvPicPr>
          <p:cNvPr id="284" name="Google Shape;284;g2e8fd1e7db6_17_6"/>
          <p:cNvPicPr preferRelativeResize="0"/>
          <p:nvPr/>
        </p:nvPicPr>
        <p:blipFill rotWithShape="1">
          <a:blip r:embed="rId7">
            <a:alphaModFix/>
          </a:blip>
          <a:srcRect b="21911" l="38258" r="22510" t="20030"/>
          <a:stretch/>
        </p:blipFill>
        <p:spPr>
          <a:xfrm>
            <a:off x="1428175" y="22316138"/>
            <a:ext cx="3794309" cy="3509402"/>
          </a:xfrm>
          <a:prstGeom prst="rect">
            <a:avLst/>
          </a:prstGeom>
          <a:noFill/>
          <a:ln>
            <a:noFill/>
          </a:ln>
        </p:spPr>
      </p:pic>
      <p:pic>
        <p:nvPicPr>
          <p:cNvPr id="285" name="Google Shape;285;g2e8fd1e7db6_17_6"/>
          <p:cNvPicPr preferRelativeResize="0"/>
          <p:nvPr/>
        </p:nvPicPr>
        <p:blipFill rotWithShape="1">
          <a:blip r:embed="rId8">
            <a:alphaModFix/>
          </a:blip>
          <a:srcRect b="20049" l="38972" r="19193" t="18184"/>
          <a:stretch/>
        </p:blipFill>
        <p:spPr>
          <a:xfrm>
            <a:off x="5776800" y="22318479"/>
            <a:ext cx="3794299" cy="3501270"/>
          </a:xfrm>
          <a:prstGeom prst="rect">
            <a:avLst/>
          </a:prstGeom>
          <a:noFill/>
          <a:ln>
            <a:noFill/>
          </a:ln>
        </p:spPr>
      </p:pic>
      <p:sp>
        <p:nvSpPr>
          <p:cNvPr id="286" name="Google Shape;286;g2e8fd1e7db6_17_6"/>
          <p:cNvSpPr/>
          <p:nvPr/>
        </p:nvSpPr>
        <p:spPr>
          <a:xfrm>
            <a:off x="764585" y="26410988"/>
            <a:ext cx="9285900" cy="615300"/>
          </a:xfrm>
          <a:prstGeom prst="rect">
            <a:avLst/>
          </a:prstGeom>
          <a:solidFill>
            <a:srgbClr val="1482A5"/>
          </a:solidFill>
          <a:ln>
            <a:noFill/>
          </a:ln>
        </p:spPr>
        <p:txBody>
          <a:bodyPr anchorCtr="0" anchor="ctr" bIns="51475" lIns="102950" spcFirstLastPara="1" rIns="102950" wrap="square" tIns="54700">
            <a:noAutofit/>
          </a:bodyPr>
          <a:lstStyle/>
          <a:p>
            <a:pPr indent="0" lvl="0" marL="0" marR="0" rtl="0" algn="ctr">
              <a:lnSpc>
                <a:spcPct val="100000"/>
              </a:lnSpc>
              <a:spcBef>
                <a:spcPts val="0"/>
              </a:spcBef>
              <a:spcAft>
                <a:spcPts val="0"/>
              </a:spcAft>
              <a:buClr>
                <a:srgbClr val="FFFFFF"/>
              </a:buClr>
              <a:buSzPts val="2600"/>
              <a:buFont typeface="Libre Baskerville"/>
              <a:buNone/>
            </a:pPr>
            <a:r>
              <a:rPr b="1" lang="ru-RU" sz="2600">
                <a:solidFill>
                  <a:srgbClr val="FFFFFF"/>
                </a:solidFill>
              </a:rPr>
              <a:t>Подробнее про эксперимент СФЕРА</a:t>
            </a:r>
            <a:endParaRPr i="0" sz="2600" u="none" cap="none" strike="noStrike"/>
          </a:p>
        </p:txBody>
      </p:sp>
      <p:pic>
        <p:nvPicPr>
          <p:cNvPr id="287" name="Google Shape;287;g2e8fd1e7db6_17_6"/>
          <p:cNvPicPr preferRelativeResize="0"/>
          <p:nvPr/>
        </p:nvPicPr>
        <p:blipFill>
          <a:blip r:embed="rId9">
            <a:alphaModFix/>
          </a:blip>
          <a:stretch>
            <a:fillRect/>
          </a:stretch>
        </p:blipFill>
        <p:spPr>
          <a:xfrm>
            <a:off x="8056687" y="27083165"/>
            <a:ext cx="1775474" cy="1775451"/>
          </a:xfrm>
          <a:prstGeom prst="rect">
            <a:avLst/>
          </a:prstGeom>
          <a:gradFill>
            <a:gsLst>
              <a:gs pos="0">
                <a:srgbClr val="FFFFFF"/>
              </a:gs>
              <a:gs pos="100000">
                <a:srgbClr val="D1F2F7"/>
              </a:gs>
            </a:gsLst>
            <a:lin ang="18900044" scaled="0"/>
          </a:gradFill>
          <a:ln>
            <a:noFill/>
          </a:ln>
        </p:spPr>
      </p:pic>
      <p:sp>
        <p:nvSpPr>
          <p:cNvPr id="288" name="Google Shape;288;g2e8fd1e7db6_17_6"/>
          <p:cNvSpPr txBox="1"/>
          <p:nvPr/>
        </p:nvSpPr>
        <p:spPr>
          <a:xfrm>
            <a:off x="10050475" y="29310550"/>
            <a:ext cx="109728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600"/>
              </a:spcAft>
              <a:buClr>
                <a:schemeClr val="dk1"/>
              </a:buClr>
              <a:buSzPts val="1100"/>
              <a:buFont typeface="Arial"/>
              <a:buNone/>
            </a:pPr>
            <a:r>
              <a:rPr lang="ru-RU" sz="2200">
                <a:solidFill>
                  <a:srgbClr val="EAD1DC"/>
                </a:solidFill>
              </a:rPr>
              <a:t>38 Всероссийская конференция по космическим лучам. Москва, 1-5 июля 2024 г.</a:t>
            </a:r>
            <a:endParaRPr sz="2400">
              <a:solidFill>
                <a:srgbClr val="EAD1DC"/>
              </a:solidFill>
            </a:endParaRPr>
          </a:p>
        </p:txBody>
      </p:sp>
      <p:pic>
        <p:nvPicPr>
          <p:cNvPr id="289" name="Google Shape;289;g2e8fd1e7db6_17_6"/>
          <p:cNvPicPr preferRelativeResize="0"/>
          <p:nvPr/>
        </p:nvPicPr>
        <p:blipFill>
          <a:blip r:embed="rId10">
            <a:alphaModFix/>
          </a:blip>
          <a:stretch>
            <a:fillRect/>
          </a:stretch>
        </p:blipFill>
        <p:spPr>
          <a:xfrm>
            <a:off x="11642850" y="13667301"/>
            <a:ext cx="3980450" cy="2617424"/>
          </a:xfrm>
          <a:prstGeom prst="rect">
            <a:avLst/>
          </a:prstGeom>
          <a:noFill/>
          <a:ln>
            <a:noFill/>
          </a:ln>
        </p:spPr>
      </p:pic>
      <p:pic>
        <p:nvPicPr>
          <p:cNvPr id="290" name="Google Shape;290;g2e8fd1e7db6_17_6"/>
          <p:cNvPicPr preferRelativeResize="0"/>
          <p:nvPr/>
        </p:nvPicPr>
        <p:blipFill>
          <a:blip r:embed="rId11">
            <a:alphaModFix/>
          </a:blip>
          <a:stretch>
            <a:fillRect/>
          </a:stretch>
        </p:blipFill>
        <p:spPr>
          <a:xfrm>
            <a:off x="11642850" y="7587600"/>
            <a:ext cx="3919500" cy="2577339"/>
          </a:xfrm>
          <a:prstGeom prst="rect">
            <a:avLst/>
          </a:prstGeom>
          <a:noFill/>
          <a:ln>
            <a:noFill/>
          </a:ln>
        </p:spPr>
      </p:pic>
      <p:pic>
        <p:nvPicPr>
          <p:cNvPr id="291" name="Google Shape;291;g2e8fd1e7db6_17_6"/>
          <p:cNvPicPr preferRelativeResize="0"/>
          <p:nvPr/>
        </p:nvPicPr>
        <p:blipFill>
          <a:blip r:embed="rId12">
            <a:alphaModFix/>
          </a:blip>
          <a:stretch>
            <a:fillRect/>
          </a:stretch>
        </p:blipFill>
        <p:spPr>
          <a:xfrm>
            <a:off x="16309201" y="19211145"/>
            <a:ext cx="3919500" cy="2712733"/>
          </a:xfrm>
          <a:prstGeom prst="rect">
            <a:avLst/>
          </a:prstGeom>
          <a:noFill/>
          <a:ln>
            <a:noFill/>
          </a:ln>
        </p:spPr>
      </p:pic>
      <p:pic>
        <p:nvPicPr>
          <p:cNvPr id="292" name="Google Shape;292;g2e8fd1e7db6_17_6"/>
          <p:cNvPicPr preferRelativeResize="0"/>
          <p:nvPr/>
        </p:nvPicPr>
        <p:blipFill>
          <a:blip r:embed="rId13">
            <a:alphaModFix/>
          </a:blip>
          <a:stretch>
            <a:fillRect/>
          </a:stretch>
        </p:blipFill>
        <p:spPr>
          <a:xfrm>
            <a:off x="11614174" y="19246573"/>
            <a:ext cx="3919500" cy="2668805"/>
          </a:xfrm>
          <a:prstGeom prst="rect">
            <a:avLst/>
          </a:prstGeom>
          <a:noFill/>
          <a:ln>
            <a:noFill/>
          </a:ln>
        </p:spPr>
      </p:pic>
      <p:pic>
        <p:nvPicPr>
          <p:cNvPr id="293" name="Google Shape;293;g2e8fd1e7db6_17_6"/>
          <p:cNvPicPr preferRelativeResize="0"/>
          <p:nvPr/>
        </p:nvPicPr>
        <p:blipFill>
          <a:blip r:embed="rId14">
            <a:alphaModFix/>
          </a:blip>
          <a:stretch>
            <a:fillRect/>
          </a:stretch>
        </p:blipFill>
        <p:spPr>
          <a:xfrm>
            <a:off x="5653563" y="27083152"/>
            <a:ext cx="1775476" cy="1775476"/>
          </a:xfrm>
          <a:prstGeom prst="rect">
            <a:avLst/>
          </a:prstGeom>
          <a:noFill/>
          <a:ln>
            <a:noFill/>
          </a:ln>
        </p:spPr>
      </p:pic>
      <p:pic>
        <p:nvPicPr>
          <p:cNvPr id="294" name="Google Shape;294;g2e8fd1e7db6_17_6"/>
          <p:cNvPicPr preferRelativeResize="0"/>
          <p:nvPr/>
        </p:nvPicPr>
        <p:blipFill>
          <a:blip r:embed="rId15">
            <a:alphaModFix/>
          </a:blip>
          <a:stretch>
            <a:fillRect/>
          </a:stretch>
        </p:blipFill>
        <p:spPr>
          <a:xfrm>
            <a:off x="950377" y="27083135"/>
            <a:ext cx="1775499" cy="1775499"/>
          </a:xfrm>
          <a:prstGeom prst="rect">
            <a:avLst/>
          </a:prstGeom>
          <a:noFill/>
          <a:ln>
            <a:noFill/>
          </a:ln>
        </p:spPr>
      </p:pic>
      <p:pic>
        <p:nvPicPr>
          <p:cNvPr id="295" name="Google Shape;295;g2e8fd1e7db6_17_6"/>
          <p:cNvPicPr preferRelativeResize="0"/>
          <p:nvPr/>
        </p:nvPicPr>
        <p:blipFill>
          <a:blip r:embed="rId16">
            <a:alphaModFix/>
          </a:blip>
          <a:stretch>
            <a:fillRect/>
          </a:stretch>
        </p:blipFill>
        <p:spPr>
          <a:xfrm>
            <a:off x="3297432" y="27089524"/>
            <a:ext cx="1758701" cy="1758725"/>
          </a:xfrm>
          <a:prstGeom prst="rect">
            <a:avLst/>
          </a:prstGeom>
          <a:noFill/>
          <a:ln>
            <a:noFill/>
          </a:ln>
        </p:spPr>
      </p:pic>
      <p:pic>
        <p:nvPicPr>
          <p:cNvPr id="296" name="Google Shape;296;g2e8fd1e7db6_17_6"/>
          <p:cNvPicPr preferRelativeResize="0"/>
          <p:nvPr/>
        </p:nvPicPr>
        <p:blipFill>
          <a:blip r:embed="rId17">
            <a:alphaModFix/>
          </a:blip>
          <a:stretch>
            <a:fillRect/>
          </a:stretch>
        </p:blipFill>
        <p:spPr>
          <a:xfrm>
            <a:off x="16414488" y="13657015"/>
            <a:ext cx="3695700" cy="2590800"/>
          </a:xfrm>
          <a:prstGeom prst="rect">
            <a:avLst/>
          </a:prstGeom>
          <a:noFill/>
          <a:ln>
            <a:noFill/>
          </a:ln>
        </p:spPr>
      </p:pic>
      <p:pic>
        <p:nvPicPr>
          <p:cNvPr id="297" name="Google Shape;297;g2e8fd1e7db6_17_6"/>
          <p:cNvPicPr preferRelativeResize="0"/>
          <p:nvPr/>
        </p:nvPicPr>
        <p:blipFill>
          <a:blip r:embed="rId18">
            <a:alphaModFix/>
          </a:blip>
          <a:stretch>
            <a:fillRect/>
          </a:stretch>
        </p:blipFill>
        <p:spPr>
          <a:xfrm>
            <a:off x="16414496" y="7580875"/>
            <a:ext cx="3695700" cy="2590800"/>
          </a:xfrm>
          <a:prstGeom prst="rect">
            <a:avLst/>
          </a:prstGeom>
          <a:noFill/>
          <a:ln>
            <a:noFill/>
          </a:ln>
        </p:spPr>
      </p:pic>
      <p:pic>
        <p:nvPicPr>
          <p:cNvPr id="298" name="Google Shape;298;g2e8fd1e7db6_17_6"/>
          <p:cNvPicPr preferRelativeResize="0"/>
          <p:nvPr/>
        </p:nvPicPr>
        <p:blipFill>
          <a:blip r:embed="rId19">
            <a:alphaModFix/>
          </a:blip>
          <a:stretch>
            <a:fillRect/>
          </a:stretch>
        </p:blipFill>
        <p:spPr>
          <a:xfrm>
            <a:off x="18476550" y="628650"/>
            <a:ext cx="2365875" cy="2365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Graphicsland/MakeSigns.com</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r8>1.0</vt:r8>
  </property>
</Properties>
</file>